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62" r:id="rId3"/>
    <p:sldId id="310" r:id="rId4"/>
    <p:sldId id="2147474417" r:id="rId5"/>
    <p:sldId id="264" r:id="rId6"/>
    <p:sldId id="312" r:id="rId7"/>
    <p:sldId id="261" r:id="rId8"/>
    <p:sldId id="304" r:id="rId9"/>
    <p:sldId id="306" r:id="rId10"/>
    <p:sldId id="307" r:id="rId11"/>
    <p:sldId id="258" r:id="rId12"/>
    <p:sldId id="257" r:id="rId13"/>
    <p:sldId id="259" r:id="rId14"/>
    <p:sldId id="309" r:id="rId15"/>
    <p:sldId id="308" r:id="rId1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42"/>
    <p:restoredTop sz="94651"/>
  </p:normalViewPr>
  <p:slideViewPr>
    <p:cSldViewPr snapToGrid="0">
      <p:cViewPr varScale="1">
        <p:scale>
          <a:sx n="115" d="100"/>
          <a:sy n="115" d="100"/>
        </p:scale>
        <p:origin x="48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CACB8B-721C-1044-9F0A-8FBD213D4192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18BB61-ED6A-BA40-9E2C-EA5AFF3BBB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1794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3D16E8B-7E3A-0FC5-1896-44D8043EFA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8F47E5E-20CE-D97A-DB5D-0CCD32EF9A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5E1AC56-4F2C-720E-B334-DB5520662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D5E60-AB1A-5444-AE38-0F332C86BB6F}" type="datetime1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023C83A-862B-7271-3021-014EFCB73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F90985B-4B7A-10F2-CE2E-D045C92B2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/>
            </a:lvl1pPr>
          </a:lstStyle>
          <a:p>
            <a:fld id="{D97B1F03-9459-BF47-85FC-929A1BD0B055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26498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CF7B80-EC00-12A4-49C3-BCA0F490A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0621006-8B3F-DB24-FAF5-3DE1487492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3173472-5D4F-C1F7-FEBB-EFF495B47E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C1E0AED-B3BB-7A34-DA8E-DC4F83DF8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AB91-7F81-2941-ACC9-0AAB10EB30CB}" type="datetime1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CDCA00B-C2EB-DB8C-4359-7CA839213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06DC2FF-17BE-6C0E-B7CD-C9DF91296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1F03-9459-BF47-85FC-929A1BD0B0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7957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F7EF157-788B-3460-3C91-4A35E5786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7C0C6B7-0C8E-7003-D979-91D8F22B38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5D501F9-8E01-C7FD-9DB4-85CDE10B6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59FB-8AAB-DB4C-8FA8-90AB09E051A2}" type="datetime1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5027B61-F348-7769-152C-8A7B9FC1E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5CE650F-076E-77B1-3F7A-DCF84B2D6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1F03-9459-BF47-85FC-929A1BD0B0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6622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6DFEEA5-0E00-DD0D-C73B-D81DC11425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1481192-AD15-03F4-6437-0EB0597ABD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CE7A261-6DF8-23B2-EE4A-CA025DCA6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20B58-24B6-604E-8E5B-ACA3C93B5E68}" type="datetime1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8367FE1-FC71-8F1F-C7ED-35DBFC4D0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53595ED-6391-44E9-7E7D-8C204D5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1F03-9459-BF47-85FC-929A1BD0B0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632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BDB105D-7DB7-8EFF-F227-30C159B89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8C0E6A4-9255-EDB0-A38B-E2A874E0B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759063A-3B2C-4D2E-9BF8-BCE6FB504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5E79A-8355-EE49-AD9D-776A6C579F44}" type="datetime1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B39DC24-3CFB-C31D-FAA4-F8B4C1104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077F73E-1C95-93A9-5D7A-0ADE161BB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1F03-9459-BF47-85FC-929A1BD0B0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9494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E4A7DE-759F-3D57-3BE6-A706776DE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41B8057-4EBC-0BDD-5834-6730DD8E3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B3CAC03-4361-DC5C-B02C-CFCFEC643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C4F13-2556-A24B-A586-8C4B325BA48F}" type="datetime1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DE04BC4-E871-825F-DB3C-106B2BE9F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94DC6DC-0CBB-F73F-8B6D-1B5E2EFEA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1F03-9459-BF47-85FC-929A1BD0B0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3346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90EA796-6DA7-F259-89C9-59B4B12ED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E2348AA-9F7F-B1CC-5F4D-7952032C91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C2C1D44-1EBE-F9E8-3A43-44A1F7D71B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DABD641-D598-CA54-EFA7-CD9A0D4CC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42AA-25F6-6F48-BA6E-25B78C86F30D}" type="datetime1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A55342E-C64E-E4A8-8992-23A6AE3AE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3439E11-6B1D-3ED5-B860-4D4D309BF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1F03-9459-BF47-85FC-929A1BD0B0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7132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DDA764-7C84-5A97-D451-763201224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A318AA9-384D-CE16-EB95-15FED757B5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F7DD5B3-E11C-6272-9479-00149E6BC0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514FC04-0B78-2DD2-EBD2-BF11599B91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CC2E612-F5C5-44B8-AA22-01304F6F76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36201C4-277A-5535-E645-8F6379991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FFD68-5A1F-1944-95B1-187F238D3918}" type="datetime1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0B06AFF-C8F1-D462-3A05-04610CF44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5E50C7D-B67A-A497-B9C2-C8A960D38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1F03-9459-BF47-85FC-929A1BD0B0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0281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FBF7670-8550-54C7-6CDF-9766B838D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0DC6CEB-3447-D9DD-04AE-66BAC5709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BF3A-A5C8-5E49-8D7E-B61D7A507F15}" type="datetime1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C1156EA-4DDE-45F3-BFF3-1151E26EB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8C7A8B2-7EFC-7D76-3416-8BC3E38B6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1F03-9459-BF47-85FC-929A1BD0B0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1648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400A3ED-B67C-13DA-C27C-306627404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57659-8390-9244-8F62-611457C14297}" type="datetime1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92FF7F1-BA7B-5065-7D18-DC92C2CF2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B2308C2-8FFB-A3CF-9AD3-ED59CCA9C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97B1F03-9459-BF47-85FC-929A1BD0B055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27828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400A3ED-B67C-13DA-C27C-306627404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57659-8390-9244-8F62-611457C14297}" type="datetime1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92FF7F1-BA7B-5065-7D18-DC92C2CF2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B2308C2-8FFB-A3CF-9AD3-ED59CCA9C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97B1F03-9459-BF47-85FC-929A1BD0B055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67758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ABC0A5-FB4F-8EC3-5391-8975227B5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AE67613-4BAD-8529-A159-3F66B71E0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C23F070-9E54-C6AE-4772-C696798110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38F22C6-014A-78FA-6BD0-EB8342D43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E2B35-5187-1B48-BCDF-5B4BCC30EB80}" type="datetime1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FC09CC8-1B9F-C9D8-6948-B7220C672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81383DF-79BF-71B4-FCC5-7201A0045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1F03-9459-BF47-85FC-929A1BD0B0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3772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5EA8DAE-CC45-8CDA-15EA-720A2E7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DFF3A64-7D5F-7C89-2C7B-1A9831C2BC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8B87205-705D-B22C-9916-986AB7D915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</a:lstStyle>
          <a:p>
            <a:fld id="{7AC113F3-FC76-514E-89F1-3A07D21C5C88}" type="datetime1">
              <a:rPr lang="ja-JP" altLang="en-US" smtClean="0"/>
              <a:t>2026/9/3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3612A59-8F11-90E8-A125-1F5239C764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054F32C-0DAA-8629-78B1-FAB9318F2E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/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</a:lstStyle>
          <a:p>
            <a:fld id="{D97B1F03-9459-BF47-85FC-929A1BD0B055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83699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kait-crono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svg"/><Relationship Id="rId4" Type="http://schemas.openxmlformats.org/officeDocument/2006/relationships/image" Target="../media/image19.sv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703B5A6-F9E2-8F2C-6B1F-352085E79D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ja-JP" sz="4800" dirty="0" err="1"/>
              <a:t>sdplane</a:t>
            </a:r>
            <a:r>
              <a:rPr lang="en-US" altLang="ja-JP" sz="4800" dirty="0"/>
              <a:t>: SRv6</a:t>
            </a:r>
            <a:r>
              <a:rPr lang="ja-JP" altLang="en-US" sz="4800"/>
              <a:t>をサポートする</a:t>
            </a:r>
            <a:br>
              <a:rPr lang="en-US" altLang="ja-JP" sz="4800" dirty="0"/>
            </a:br>
            <a:r>
              <a:rPr lang="en-US" altLang="ja-JP" sz="4800" dirty="0"/>
              <a:t>DPDK</a:t>
            </a:r>
            <a:r>
              <a:rPr lang="ja-JP" altLang="en-US" sz="4800"/>
              <a:t>ソフトウェアルータの</a:t>
            </a:r>
            <a:br>
              <a:rPr lang="en-US" altLang="ja-JP" sz="4800" dirty="0"/>
            </a:br>
            <a:r>
              <a:rPr lang="ja-JP" altLang="en-US" sz="4800"/>
              <a:t>参照実装</a:t>
            </a:r>
            <a:endParaRPr kumimoji="1" lang="ja-JP" altLang="en-US" sz="480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4ADB93E-D137-B7A1-01EF-689A2C2D1F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387600"/>
          </a:xfrm>
        </p:spPr>
        <p:txBody>
          <a:bodyPr>
            <a:noAutofit/>
          </a:bodyPr>
          <a:lstStyle/>
          <a:p>
            <a:r>
              <a:rPr lang="ja-JP" altLang="ja-JP" sz="2000"/>
              <a:t> NS2026-72</a:t>
            </a:r>
            <a:endParaRPr lang="en-US" altLang="ja-JP" sz="2000" dirty="0"/>
          </a:p>
          <a:p>
            <a:endParaRPr lang="en-US" altLang="ja-JP" sz="2000" dirty="0"/>
          </a:p>
          <a:p>
            <a:r>
              <a:rPr lang="ja-JP" altLang="ja-JP" sz="2000"/>
              <a:t>小原泰弘</a:t>
            </a:r>
            <a:r>
              <a:rPr lang="ja-JP" altLang="en-US" sz="2000"/>
              <a:t>（神奈川工科大）　</a:t>
            </a:r>
            <a:r>
              <a:rPr lang="ja-JP" altLang="ja-JP" sz="2000"/>
              <a:t>田邊泰盛</a:t>
            </a:r>
            <a:r>
              <a:rPr lang="ja-JP" altLang="en-US" sz="2000"/>
              <a:t>（</a:t>
            </a:r>
            <a:r>
              <a:rPr lang="en-US" altLang="ja-JP" sz="2000" dirty="0"/>
              <a:t>NII</a:t>
            </a:r>
            <a:r>
              <a:rPr lang="ja-JP" altLang="en-US" sz="2000"/>
              <a:t>）　</a:t>
            </a:r>
            <a:r>
              <a:rPr lang="ja-JP" altLang="ja-JP" sz="2000"/>
              <a:t>梅田崇晴</a:t>
            </a:r>
            <a:r>
              <a:rPr lang="ja-JP" altLang="en-US" sz="2000"/>
              <a:t>（神奈川工科大）</a:t>
            </a:r>
            <a:endParaRPr lang="en-US" altLang="ja-JP" sz="2000" dirty="0"/>
          </a:p>
          <a:p>
            <a:r>
              <a:rPr lang="ja-JP" altLang="ja-JP" sz="2000"/>
              <a:t>斉藤楽</a:t>
            </a:r>
            <a:r>
              <a:rPr lang="ja-JP" altLang="en-US" sz="2000"/>
              <a:t>（慶大）　</a:t>
            </a:r>
            <a:r>
              <a:rPr lang="ja-JP" altLang="ja-JP" sz="2000"/>
              <a:t>瀬林克啓</a:t>
            </a:r>
            <a:r>
              <a:rPr lang="ja-JP" altLang="en-US" sz="2000"/>
              <a:t>（神奈川工科大）　</a:t>
            </a:r>
            <a:r>
              <a:rPr lang="ja-JP" altLang="ja-JP" sz="2000"/>
              <a:t>丸山充</a:t>
            </a:r>
            <a:r>
              <a:rPr lang="ja-JP" altLang="en-US" sz="2000"/>
              <a:t>（神奈川工科大）</a:t>
            </a:r>
            <a:endParaRPr lang="en-US" altLang="ja-JP" sz="2000" dirty="0"/>
          </a:p>
          <a:p>
            <a:endParaRPr lang="en-US" altLang="ja-JP" sz="2000" dirty="0"/>
          </a:p>
          <a:p>
            <a:r>
              <a:rPr lang="ja-JP" altLang="ja-JP" sz="2000"/>
              <a:t>JST 戦略的創造研究推進事業</a:t>
            </a:r>
            <a:r>
              <a:rPr lang="en-US" altLang="ja-JP" sz="2000" dirty="0"/>
              <a:t> </a:t>
            </a:r>
            <a:r>
              <a:rPr lang="ja-JP" altLang="ja-JP" sz="2000"/>
              <a:t>CRONOS</a:t>
            </a:r>
            <a:r>
              <a:rPr lang="ja-JP" altLang="en-US" sz="2000"/>
              <a:t>（</a:t>
            </a:r>
            <a:r>
              <a:rPr lang="ja-JP" altLang="ja-JP" sz="2000"/>
              <a:t>JPMJCS24N9</a:t>
            </a:r>
            <a:r>
              <a:rPr lang="ja-JP" altLang="en-US" sz="2000"/>
              <a:t>）</a:t>
            </a:r>
            <a:endParaRPr lang="ja-JP" altLang="ja-JP" sz="2000"/>
          </a:p>
        </p:txBody>
      </p:sp>
    </p:spTree>
    <p:extLst>
      <p:ext uri="{BB962C8B-B14F-4D97-AF65-F5344CB8AC3E}">
        <p14:creationId xmlns:p14="http://schemas.microsoft.com/office/powerpoint/2010/main" val="12190729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6890BEE-0E5A-A3D1-6FF0-BFE820CFA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経路表のデータ構造・並行制御の比較</a:t>
            </a:r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D1024DF-4228-D8E7-2794-9583A1F392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763" y="2276331"/>
            <a:ext cx="10741037" cy="3653414"/>
          </a:xfrm>
          <a:prstGeom prst="rect">
            <a:avLst/>
          </a:prstGeom>
        </p:spPr>
      </p:pic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29D8A50-F91F-9792-FA62-5EFFB8ED4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1F03-9459-BF47-85FC-929A1BD0B055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6238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A774D9-4215-A199-BBA5-1A12C47C3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10G/100G single-core single-flow</a:t>
            </a:r>
            <a:endParaRPr kumimoji="1" lang="ja-JP" altLang="en-US"/>
          </a:p>
        </p:txBody>
      </p:sp>
      <p:pic>
        <p:nvPicPr>
          <p:cNvPr id="6" name="コンテンツ プレースホルダー 5">
            <a:extLst>
              <a:ext uri="{FF2B5EF4-FFF2-40B4-BE49-F238E27FC236}">
                <a16:creationId xmlns:a16="http://schemas.microsoft.com/office/drawing/2014/main" id="{97C7D056-F19D-FB1A-2635-DB705503441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750" y="2083594"/>
            <a:ext cx="4000500" cy="3835400"/>
          </a:xfrm>
          <a:prstGeom prst="rect">
            <a:avLst/>
          </a:prstGeom>
        </p:spPr>
      </p:pic>
      <p:pic>
        <p:nvPicPr>
          <p:cNvPr id="8" name="コンテンツ プレースホルダー 7">
            <a:extLst>
              <a:ext uri="{FF2B5EF4-FFF2-40B4-BE49-F238E27FC236}">
                <a16:creationId xmlns:a16="http://schemas.microsoft.com/office/drawing/2014/main" id="{C23AE353-E9BF-4577-12B4-0FD9EC817C5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604000" y="2083594"/>
            <a:ext cx="4318000" cy="3835400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536DA71-79D7-B9BE-E3AF-880487AE55DD}"/>
              </a:ext>
            </a:extLst>
          </p:cNvPr>
          <p:cNvSpPr txBox="1"/>
          <p:nvPr/>
        </p:nvSpPr>
        <p:spPr>
          <a:xfrm>
            <a:off x="2829724" y="6127234"/>
            <a:ext cx="5277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Meiryo" panose="020B0604030504040204" pitchFamily="34" charset="-128"/>
                <a:ea typeface="Meiryo" panose="020B0604030504040204" pitchFamily="34" charset="-128"/>
              </a:rPr>
              <a:t>Intel Xeon 6530P x2, Mem: 256GB, DPDK-24</a:t>
            </a:r>
            <a:endParaRPr kumimoji="1" lang="ja-JP" altLang="en-US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D4C4D4E-B6E4-06B6-6FB7-53026DEC1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1F03-9459-BF47-85FC-929A1BD0B055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2399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B6FB2CEE-3E1E-9AE0-F76C-82F1FE47D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10G multi-core multi-flow (64/128B)</a:t>
            </a:r>
            <a:endParaRPr lang="ja-JP" altLang="en-US"/>
          </a:p>
        </p:txBody>
      </p:sp>
      <p:pic>
        <p:nvPicPr>
          <p:cNvPr id="8" name="コンテンツ プレースホルダー 7">
            <a:extLst>
              <a:ext uri="{FF2B5EF4-FFF2-40B4-BE49-F238E27FC236}">
                <a16:creationId xmlns:a16="http://schemas.microsoft.com/office/drawing/2014/main" id="{8B7A2F8A-DAA7-7FA5-E070-EA28D03790A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296197"/>
            <a:ext cx="5181600" cy="3410193"/>
          </a:xfrm>
          <a:prstGeom prst="rect">
            <a:avLst/>
          </a:prstGeom>
        </p:spPr>
      </p:pic>
      <p:pic>
        <p:nvPicPr>
          <p:cNvPr id="10" name="コンテンツ プレースホルダー 9">
            <a:extLst>
              <a:ext uri="{FF2B5EF4-FFF2-40B4-BE49-F238E27FC236}">
                <a16:creationId xmlns:a16="http://schemas.microsoft.com/office/drawing/2014/main" id="{3FDE0E04-C280-5AC0-CAD8-CC8AF177FA5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296197"/>
            <a:ext cx="5181600" cy="3410193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51806CE-63BB-9C11-E5C1-AA5E2EC7F36E}"/>
              </a:ext>
            </a:extLst>
          </p:cNvPr>
          <p:cNvSpPr txBox="1"/>
          <p:nvPr/>
        </p:nvSpPr>
        <p:spPr>
          <a:xfrm>
            <a:off x="2829724" y="6127234"/>
            <a:ext cx="7179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Meiryo" panose="020B0604030504040204" pitchFamily="34" charset="-128"/>
                <a:ea typeface="Meiryo" panose="020B0604030504040204" pitchFamily="34" charset="-128"/>
              </a:rPr>
              <a:t>Intel Core i3-N305, Mem: 32GB, DPDK-23, Nvidia ConnectX-6</a:t>
            </a:r>
            <a:endParaRPr kumimoji="1" lang="ja-JP" altLang="en-US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4385B44-A065-3786-7E2B-E0B63228C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1F03-9459-BF47-85FC-929A1BD0B055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0928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34B99D-D451-00D5-63D6-D6F080F59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応用と今後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D028E39-E6BC-F85A-6444-F36B8E0D7B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/>
              <a:t>応用</a:t>
            </a:r>
            <a:endParaRPr lang="en-US" altLang="ja-JP" dirty="0"/>
          </a:p>
          <a:p>
            <a:pPr lvl="1"/>
            <a:r>
              <a:rPr lang="en-US" altLang="ja-JP" dirty="0"/>
              <a:t>switch, router, srv6-router</a:t>
            </a:r>
          </a:p>
          <a:p>
            <a:pPr lvl="1"/>
            <a:r>
              <a:rPr lang="en-US" altLang="ja-JP" dirty="0" err="1"/>
              <a:t>sdplane-pktgen</a:t>
            </a:r>
            <a:endParaRPr lang="en-US" altLang="ja-JP" dirty="0"/>
          </a:p>
          <a:p>
            <a:pPr lvl="1"/>
            <a:r>
              <a:rPr lang="en-US" altLang="ja-JP" dirty="0" err="1"/>
              <a:t>sdplane</a:t>
            </a:r>
            <a:r>
              <a:rPr lang="en-US" altLang="ja-JP" dirty="0"/>
              <a:t>-VVF</a:t>
            </a:r>
          </a:p>
          <a:p>
            <a:pPr lvl="1"/>
            <a:r>
              <a:rPr kumimoji="1" lang="ja-JP" altLang="en-US"/>
              <a:t>トラフィックメーター</a:t>
            </a:r>
            <a:endParaRPr kumimoji="1" lang="en-US" altLang="ja-JP" dirty="0"/>
          </a:p>
          <a:p>
            <a:pPr lvl="1"/>
            <a:r>
              <a:rPr lang="en-US" altLang="ja-JP" dirty="0"/>
              <a:t>Ether-over-IP</a:t>
            </a:r>
            <a:endParaRPr kumimoji="1" lang="en-US" altLang="ja-JP" dirty="0"/>
          </a:p>
          <a:p>
            <a:r>
              <a:rPr kumimoji="1" lang="ja-JP" altLang="en-US"/>
              <a:t>今後</a:t>
            </a:r>
            <a:endParaRPr kumimoji="1" lang="en-US" altLang="ja-JP" dirty="0"/>
          </a:p>
          <a:p>
            <a:pPr lvl="1"/>
            <a:r>
              <a:rPr kumimoji="1" lang="en-US" altLang="ja-JP" dirty="0"/>
              <a:t>SRv6</a:t>
            </a:r>
          </a:p>
          <a:p>
            <a:pPr lvl="1"/>
            <a:r>
              <a:rPr lang="ja-JP" altLang="en-US"/>
              <a:t>マルチキャスト</a:t>
            </a:r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FC370B0-85B1-55D4-3F89-134479BAE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1F03-9459-BF47-85FC-929A1BD0B055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8502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3B969C-748E-0AA4-501F-BCF8FC754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謝辞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17A7994-196E-E412-2776-BC04030355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ja-JP"/>
              <a:t>Arrcusの村上哲也氏には，有益な議論と助言をいただいた．</a:t>
            </a:r>
            <a:endParaRPr lang="en-US" altLang="ja-JP" dirty="0"/>
          </a:p>
          <a:p>
            <a:r>
              <a:rPr lang="ja-JP" altLang="ja-JP"/>
              <a:t>本研究は，JST戦略的創造研究推進事業情報通信科学・イノベーション基盤創出（CRONOS）JPMJCS24N9の支援を受けたものである．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1BF645D-08C9-DD91-7BDA-9EC2468D8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1F03-9459-BF47-85FC-929A1BD0B055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99738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BB64BBF-F8E5-0424-D6A9-E76F81D54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デモ・ソース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F04D3E2-D0B7-48EA-AA5D-DE7DA4451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/>
              <a:t>デモ</a:t>
            </a:r>
            <a:endParaRPr kumimoji="1" lang="en-US" altLang="ja-JP" dirty="0"/>
          </a:p>
          <a:p>
            <a:pPr lvl="1"/>
            <a:r>
              <a:rPr kumimoji="1" lang="en-US" altLang="ja-JP" dirty="0"/>
              <a:t>show port</a:t>
            </a:r>
          </a:p>
          <a:p>
            <a:pPr lvl="1"/>
            <a:r>
              <a:rPr lang="en-US" altLang="ja-JP" dirty="0"/>
              <a:t>show port statistics </a:t>
            </a:r>
            <a:r>
              <a:rPr lang="en-US" altLang="ja-JP" dirty="0" err="1"/>
              <a:t>pps</a:t>
            </a:r>
            <a:endParaRPr lang="en-US" altLang="ja-JP" dirty="0"/>
          </a:p>
          <a:p>
            <a:pPr lvl="1"/>
            <a:r>
              <a:rPr kumimoji="1" lang="en-US" altLang="ja-JP" dirty="0"/>
              <a:t>stat-collector</a:t>
            </a:r>
          </a:p>
          <a:p>
            <a:pPr lvl="1"/>
            <a:r>
              <a:rPr lang="en-US" altLang="ja-JP" dirty="0"/>
              <a:t>show thread</a:t>
            </a:r>
          </a:p>
          <a:p>
            <a:r>
              <a:rPr kumimoji="1" lang="ja-JP" altLang="en-US"/>
              <a:t>ソース</a:t>
            </a:r>
            <a:endParaRPr kumimoji="1" lang="en-US" altLang="ja-JP" dirty="0"/>
          </a:p>
          <a:p>
            <a:pPr lvl="1"/>
            <a:r>
              <a:rPr lang="ja-JP" altLang="en-US"/>
              <a:t>デバッグログ</a:t>
            </a:r>
            <a:endParaRPr lang="en-US" altLang="ja-JP" dirty="0"/>
          </a:p>
          <a:p>
            <a:pPr lvl="1"/>
            <a:r>
              <a:rPr kumimoji="1" lang="ja-JP" altLang="en-US"/>
              <a:t>コマンド作成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52109AC-96FE-D6B4-BCA5-359006B46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1F03-9459-BF47-85FC-929A1BD0B055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9900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38B409-FD66-0AEF-BED1-DC23CD345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概要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5BECF63-AEDD-9C6D-D384-2916318141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err="1"/>
              <a:t>sdplane</a:t>
            </a:r>
            <a:r>
              <a:rPr kumimoji="1" lang="en-US" altLang="ja-JP" dirty="0"/>
              <a:t> </a:t>
            </a:r>
            <a:r>
              <a:rPr kumimoji="1" lang="ja-JP" altLang="en-US"/>
              <a:t>の設計</a:t>
            </a:r>
            <a:endParaRPr kumimoji="1" lang="en-US" altLang="ja-JP" dirty="0"/>
          </a:p>
          <a:p>
            <a:pPr lvl="1"/>
            <a:r>
              <a:rPr lang="en-US" altLang="ja-JP" dirty="0"/>
              <a:t>DPDK-Dock</a:t>
            </a:r>
          </a:p>
          <a:p>
            <a:pPr lvl="1"/>
            <a:r>
              <a:rPr kumimoji="1" lang="en-US" altLang="ja-JP" dirty="0"/>
              <a:t>RCU</a:t>
            </a:r>
          </a:p>
          <a:p>
            <a:pPr lvl="1"/>
            <a:r>
              <a:rPr kumimoji="1" lang="en-US" altLang="ja-JP" dirty="0" err="1"/>
              <a:t>sdplane</a:t>
            </a:r>
            <a:r>
              <a:rPr kumimoji="1" lang="ja-JP" altLang="en-US"/>
              <a:t>開発プラットフォーム全体像</a:t>
            </a:r>
            <a:endParaRPr kumimoji="1" lang="en-US" altLang="ja-JP" dirty="0"/>
          </a:p>
          <a:p>
            <a:r>
              <a:rPr kumimoji="1" lang="en-US" altLang="ja-JP" dirty="0"/>
              <a:t>VPP</a:t>
            </a:r>
            <a:r>
              <a:rPr kumimoji="1" lang="ja-JP" altLang="en-US"/>
              <a:t>との比較：経路表のデータ構造と並行制御</a:t>
            </a:r>
            <a:endParaRPr kumimoji="1" lang="en-US" altLang="ja-JP" dirty="0"/>
          </a:p>
          <a:p>
            <a:r>
              <a:rPr kumimoji="1" lang="en-US" altLang="ja-JP" dirty="0"/>
              <a:t>VPP</a:t>
            </a:r>
            <a:r>
              <a:rPr kumimoji="1" lang="ja-JP" altLang="en-US"/>
              <a:t>との比較：性能</a:t>
            </a:r>
            <a:endParaRPr kumimoji="1" lang="en-US" altLang="ja-JP" dirty="0"/>
          </a:p>
          <a:p>
            <a:r>
              <a:rPr kumimoji="1" lang="ja-JP" altLang="en-US"/>
              <a:t>デモ</a:t>
            </a:r>
            <a:endParaRPr kumimoji="1" lang="en-US" altLang="ja-JP" dirty="0"/>
          </a:p>
          <a:p>
            <a:endParaRPr lang="en-US" altLang="ja-JP" dirty="0"/>
          </a:p>
          <a:p>
            <a:r>
              <a:rPr lang="en-US" altLang="ja-JP" dirty="0">
                <a:hlinkClick r:id="rId2"/>
              </a:rPr>
              <a:t>https://github.com/kait-cronos</a:t>
            </a:r>
            <a:endParaRPr lang="en-US" altLang="ja-JP" dirty="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6991E8E-799A-38CE-D9AC-85AA7C437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1F03-9459-BF47-85FC-929A1BD0B055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0229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タイトル 1">
            <a:extLst>
              <a:ext uri="{FF2B5EF4-FFF2-40B4-BE49-F238E27FC236}">
                <a16:creationId xmlns:a16="http://schemas.microsoft.com/office/drawing/2014/main" id="{B7B26C5D-DE11-4890-33B5-1C997379B6B1}"/>
              </a:ext>
            </a:extLst>
          </p:cNvPr>
          <p:cNvSpPr txBox="1">
            <a:spLocks/>
          </p:cNvSpPr>
          <p:nvPr/>
        </p:nvSpPr>
        <p:spPr>
          <a:xfrm>
            <a:off x="180000" y="180000"/>
            <a:ext cx="11543783" cy="107205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b="1" kern="12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sz="36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インラインコンピューティング</a:t>
            </a:r>
            <a:endParaRPr lang="en-US" altLang="ja-JP" sz="3600" dirty="0">
              <a:solidFill>
                <a:schemeClr val="bg1"/>
              </a:solidFill>
              <a:latin typeface="+mn-ea"/>
              <a:ea typeface="+mn-ea"/>
              <a:cs typeface="+mn-cs"/>
            </a:endParaRPr>
          </a:p>
          <a:p>
            <a:r>
              <a:rPr lang="ja-JP" altLang="en-US" sz="36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プラットフォーム</a:t>
            </a: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39E497D7-12EA-7229-17D2-4B33DE0FB1F4}"/>
              </a:ext>
            </a:extLst>
          </p:cNvPr>
          <p:cNvSpPr/>
          <p:nvPr/>
        </p:nvSpPr>
        <p:spPr>
          <a:xfrm>
            <a:off x="373292" y="1384052"/>
            <a:ext cx="5798908" cy="1610132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213" indent="-176213">
              <a:lnSpc>
                <a:spcPct val="150000"/>
              </a:lnSpc>
            </a:pPr>
            <a:r>
              <a:rPr lang="ja-JP" altLang="en-US" sz="1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●パケットフォワード機能と演算処理を融合した</a:t>
            </a:r>
            <a:r>
              <a:rPr lang="ja-JP" altLang="en-US" sz="1600" b="1" u="sng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ネットワーク内コンピューティングアーキテクチャ</a:t>
            </a:r>
            <a:r>
              <a:rPr lang="ja-JP" altLang="en-US" sz="1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の導入により，広帯域・低遅延が必要な高臨場感メディア処理を実現</a:t>
            </a: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F45BF250-DD74-8226-1C4D-69CFBFFB4633}"/>
              </a:ext>
            </a:extLst>
          </p:cNvPr>
          <p:cNvSpPr/>
          <p:nvPr/>
        </p:nvSpPr>
        <p:spPr>
          <a:xfrm>
            <a:off x="6401989" y="1384052"/>
            <a:ext cx="5444655" cy="1610132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213" indent="-176213">
              <a:lnSpc>
                <a:spcPct val="150000"/>
              </a:lnSpc>
            </a:pPr>
            <a:r>
              <a:rPr lang="ja-JP" altLang="en-US" sz="1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●網状態やコンピューティングのリソース状況に従って再構成可能なアーキテクチャにより，障害にも堅牢なネットワーク環境の提供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721D9425-909F-3A99-AA15-C826A3384CBD}"/>
              </a:ext>
            </a:extLst>
          </p:cNvPr>
          <p:cNvSpPr txBox="1"/>
          <p:nvPr/>
        </p:nvSpPr>
        <p:spPr>
          <a:xfrm>
            <a:off x="10258475" y="4096519"/>
            <a:ext cx="1822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Computing </a:t>
            </a:r>
            <a:r>
              <a:rPr lang="en-US" altLang="ja-JP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Plane</a:t>
            </a:r>
            <a:endParaRPr kumimoji="1" lang="ja-JP" altLang="en-US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28191046-B5CB-35A9-8E0C-3BE8D9954F70}"/>
              </a:ext>
            </a:extLst>
          </p:cNvPr>
          <p:cNvSpPr txBox="1"/>
          <p:nvPr/>
        </p:nvSpPr>
        <p:spPr>
          <a:xfrm>
            <a:off x="10258475" y="3459659"/>
            <a:ext cx="1513556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Control </a:t>
            </a:r>
            <a:r>
              <a:rPr lang="en-US" altLang="ja-JP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Plane</a:t>
            </a:r>
            <a:endParaRPr kumimoji="1" lang="ja-JP" altLang="en-US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5CE87388-7E02-B8C1-975F-1930CA0D675B}"/>
              </a:ext>
            </a:extLst>
          </p:cNvPr>
          <p:cNvSpPr txBox="1"/>
          <p:nvPr/>
        </p:nvSpPr>
        <p:spPr>
          <a:xfrm>
            <a:off x="10275034" y="4742218"/>
            <a:ext cx="1542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SRv6 network</a:t>
            </a:r>
            <a:endParaRPr kumimoji="1" lang="ja-JP" altLang="en-US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pSp>
        <p:nvGrpSpPr>
          <p:cNvPr id="122" name="グループ化 121">
            <a:extLst>
              <a:ext uri="{FF2B5EF4-FFF2-40B4-BE49-F238E27FC236}">
                <a16:creationId xmlns:a16="http://schemas.microsoft.com/office/drawing/2014/main" id="{79FB44EF-CD3A-41DB-ACB1-0AB5A2510464}"/>
              </a:ext>
            </a:extLst>
          </p:cNvPr>
          <p:cNvGrpSpPr/>
          <p:nvPr/>
        </p:nvGrpSpPr>
        <p:grpSpPr>
          <a:xfrm>
            <a:off x="12299079" y="2169776"/>
            <a:ext cx="6974216" cy="2582359"/>
            <a:chOff x="3687510" y="3564244"/>
            <a:chExt cx="6974216" cy="2582359"/>
          </a:xfrm>
        </p:grpSpPr>
        <p:sp>
          <p:nvSpPr>
            <p:cNvPr id="2" name="楕円 1">
              <a:extLst>
                <a:ext uri="{FF2B5EF4-FFF2-40B4-BE49-F238E27FC236}">
                  <a16:creationId xmlns:a16="http://schemas.microsoft.com/office/drawing/2014/main" id="{A3E8CFAF-9D88-CFC5-9E9C-0A63B896D3FC}"/>
                </a:ext>
              </a:extLst>
            </p:cNvPr>
            <p:cNvSpPr/>
            <p:nvPr/>
          </p:nvSpPr>
          <p:spPr>
            <a:xfrm>
              <a:off x="3987014" y="5342782"/>
              <a:ext cx="6106467" cy="803821"/>
            </a:xfrm>
            <a:prstGeom prst="ellipse">
              <a:avLst/>
            </a:prstGeom>
            <a:solidFill>
              <a:schemeClr val="accent1">
                <a:alpha val="68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" name="楕円 2">
              <a:extLst>
                <a:ext uri="{FF2B5EF4-FFF2-40B4-BE49-F238E27FC236}">
                  <a16:creationId xmlns:a16="http://schemas.microsoft.com/office/drawing/2014/main" id="{1C658F4F-B3D0-0986-A8A3-F3A476D72630}"/>
                </a:ext>
              </a:extLst>
            </p:cNvPr>
            <p:cNvSpPr/>
            <p:nvPr/>
          </p:nvSpPr>
          <p:spPr>
            <a:xfrm flipH="1">
              <a:off x="4636045" y="4903757"/>
              <a:ext cx="223459" cy="223459"/>
            </a:xfrm>
            <a:prstGeom prst="ellipse">
              <a:avLst/>
            </a:prstGeom>
            <a:solidFill>
              <a:srgbClr val="182445"/>
            </a:solidFill>
            <a:ln w="6350">
              <a:solidFill>
                <a:schemeClr val="bg1"/>
              </a:solidFill>
            </a:ln>
            <a:scene3d>
              <a:camera prst="isometricOffAxis2Top"/>
              <a:lightRig rig="flat" dir="t"/>
            </a:scene3d>
            <a:sp3d extrusionH="635000" contourW="6350"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18B4292-5C05-0A6F-7F5C-EFA511EAC3EF}"/>
                </a:ext>
              </a:extLst>
            </p:cNvPr>
            <p:cNvSpPr txBox="1"/>
            <p:nvPr/>
          </p:nvSpPr>
          <p:spPr>
            <a:xfrm>
              <a:off x="5428264" y="5563565"/>
              <a:ext cx="35637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>
                  <a:solidFill>
                    <a:schemeClr val="bg1"/>
                  </a:solidFill>
                </a:rPr>
                <a:t>Pv4</a:t>
              </a:r>
              <a:r>
                <a:rPr kumimoji="1" lang="ja-JP" altLang="en-US" b="1" dirty="0">
                  <a:solidFill>
                    <a:schemeClr val="bg1"/>
                  </a:solidFill>
                </a:rPr>
                <a:t>・</a:t>
              </a:r>
              <a:r>
                <a:rPr kumimoji="1" lang="en-US" altLang="ja-JP" b="1" dirty="0">
                  <a:solidFill>
                    <a:schemeClr val="bg1"/>
                  </a:solidFill>
                </a:rPr>
                <a:t>IPv6</a:t>
              </a:r>
              <a:r>
                <a:rPr kumimoji="1" lang="ja-JP" altLang="en-US" b="1" dirty="0">
                  <a:solidFill>
                    <a:schemeClr val="bg1"/>
                  </a:solidFill>
                </a:rPr>
                <a:t>・</a:t>
              </a:r>
              <a:r>
                <a:rPr kumimoji="1" lang="en-US" altLang="ja-JP" b="1" dirty="0">
                  <a:solidFill>
                    <a:schemeClr val="bg1"/>
                  </a:solidFill>
                </a:rPr>
                <a:t>VPN/optical path </a:t>
              </a:r>
              <a:endParaRPr kumimoji="1" lang="ja-JP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BB3E734-8AF9-606C-525C-476741DB50E4}"/>
                </a:ext>
              </a:extLst>
            </p:cNvPr>
            <p:cNvSpPr txBox="1"/>
            <p:nvPr/>
          </p:nvSpPr>
          <p:spPr>
            <a:xfrm>
              <a:off x="4818525" y="5339868"/>
              <a:ext cx="801823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b="1" dirty="0">
                  <a:solidFill>
                    <a:schemeClr val="bg1"/>
                  </a:solidFill>
                </a:rPr>
                <a:t>Headend</a:t>
              </a:r>
            </a:p>
            <a:p>
              <a:pPr algn="ctr"/>
              <a:r>
                <a:rPr lang="en-US" altLang="ja-JP" sz="1100" b="1" dirty="0" err="1">
                  <a:solidFill>
                    <a:schemeClr val="bg1"/>
                  </a:solidFill>
                </a:rPr>
                <a:t>Encap</a:t>
              </a:r>
              <a:r>
                <a:rPr lang="en-US" altLang="ja-JP" sz="1100" b="1" dirty="0">
                  <a:solidFill>
                    <a:schemeClr val="bg1"/>
                  </a:solidFill>
                </a:rPr>
                <a:t>.</a:t>
              </a:r>
              <a:endParaRPr kumimoji="1" lang="ja-JP" altLang="en-US" sz="11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DC61DD48-CAD1-4D88-03A0-B3F5A1FAC452}"/>
                </a:ext>
              </a:extLst>
            </p:cNvPr>
            <p:cNvSpPr txBox="1"/>
            <p:nvPr/>
          </p:nvSpPr>
          <p:spPr>
            <a:xfrm>
              <a:off x="8703193" y="5277707"/>
              <a:ext cx="69602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b="1" dirty="0" err="1">
                  <a:solidFill>
                    <a:schemeClr val="bg1"/>
                  </a:solidFill>
                </a:rPr>
                <a:t>Tailend</a:t>
              </a:r>
              <a:endParaRPr kumimoji="1" lang="en-US" altLang="ja-JP" sz="1100" b="1" dirty="0">
                <a:solidFill>
                  <a:schemeClr val="bg1"/>
                </a:solidFill>
              </a:endParaRPr>
            </a:p>
            <a:p>
              <a:pPr algn="ctr"/>
              <a:r>
                <a:rPr lang="en-US" altLang="ja-JP" sz="1100" b="1" dirty="0" err="1">
                  <a:solidFill>
                    <a:schemeClr val="bg1"/>
                  </a:solidFill>
                </a:rPr>
                <a:t>Decap</a:t>
              </a:r>
              <a:r>
                <a:rPr lang="en-US" altLang="ja-JP" sz="1100" b="1" dirty="0">
                  <a:solidFill>
                    <a:schemeClr val="bg1"/>
                  </a:solidFill>
                </a:rPr>
                <a:t>.</a:t>
              </a:r>
              <a:endParaRPr kumimoji="1" lang="ja-JP" altLang="en-US" sz="11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楕円 9">
              <a:extLst>
                <a:ext uri="{FF2B5EF4-FFF2-40B4-BE49-F238E27FC236}">
                  <a16:creationId xmlns:a16="http://schemas.microsoft.com/office/drawing/2014/main" id="{F7B9EFD6-AD5C-E1E9-6B72-19BA6F0AEC22}"/>
                </a:ext>
              </a:extLst>
            </p:cNvPr>
            <p:cNvSpPr/>
            <p:nvPr/>
          </p:nvSpPr>
          <p:spPr>
            <a:xfrm flipH="1">
              <a:off x="9364689" y="4960235"/>
              <a:ext cx="223459" cy="223459"/>
            </a:xfrm>
            <a:prstGeom prst="ellipse">
              <a:avLst/>
            </a:prstGeom>
            <a:solidFill>
              <a:srgbClr val="182445"/>
            </a:solidFill>
            <a:ln w="6350">
              <a:solidFill>
                <a:schemeClr val="bg1"/>
              </a:solidFill>
            </a:ln>
            <a:scene3d>
              <a:camera prst="isometricOffAxis2Top"/>
              <a:lightRig rig="flat" dir="t"/>
            </a:scene3d>
            <a:sp3d extrusionH="635000" contourW="6350"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FAA874CF-CB38-8B14-4FF3-2A6493D0FC24}"/>
                </a:ext>
              </a:extLst>
            </p:cNvPr>
            <p:cNvSpPr txBox="1"/>
            <p:nvPr/>
          </p:nvSpPr>
          <p:spPr>
            <a:xfrm>
              <a:off x="3687510" y="5637501"/>
              <a:ext cx="7152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50" b="1" dirty="0">
                  <a:solidFill>
                    <a:srgbClr val="B5B6B6"/>
                  </a:solidFill>
                </a:rPr>
                <a:t>monitor</a:t>
              </a:r>
              <a:endParaRPr kumimoji="1" lang="ja-JP" altLang="en-US" sz="1050" b="1" dirty="0">
                <a:solidFill>
                  <a:srgbClr val="B5B6B6"/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32F36ED3-A000-7A95-1521-78C9334D673F}"/>
                </a:ext>
              </a:extLst>
            </p:cNvPr>
            <p:cNvSpPr txBox="1"/>
            <p:nvPr/>
          </p:nvSpPr>
          <p:spPr>
            <a:xfrm>
              <a:off x="4369490" y="5708594"/>
              <a:ext cx="665567" cy="3847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b="1" dirty="0">
                  <a:solidFill>
                    <a:schemeClr val="bg1"/>
                  </a:solidFill>
                </a:rPr>
                <a:t>PATH</a:t>
              </a:r>
              <a:endParaRPr kumimoji="1" lang="en-US" altLang="ja-JP" sz="1100" b="1" dirty="0">
                <a:solidFill>
                  <a:schemeClr val="bg1"/>
                </a:solidFill>
              </a:endParaRPr>
            </a:p>
            <a:p>
              <a:r>
                <a:rPr lang="en-US" altLang="ja-JP" sz="1100" b="1" dirty="0">
                  <a:solidFill>
                    <a:schemeClr val="bg1"/>
                  </a:solidFill>
                </a:rPr>
                <a:t>control</a:t>
              </a:r>
              <a:endParaRPr kumimoji="1" lang="ja-JP" altLang="en-US" sz="1100" b="1" dirty="0">
                <a:solidFill>
                  <a:schemeClr val="bg1"/>
                </a:solidFill>
              </a:endParaRPr>
            </a:p>
          </p:txBody>
        </p:sp>
        <p:grpSp>
          <p:nvGrpSpPr>
            <p:cNvPr id="13" name="グループ化 12">
              <a:extLst>
                <a:ext uri="{FF2B5EF4-FFF2-40B4-BE49-F238E27FC236}">
                  <a16:creationId xmlns:a16="http://schemas.microsoft.com/office/drawing/2014/main" id="{5F7D072D-285A-9395-429D-07CF87A6149B}"/>
                </a:ext>
              </a:extLst>
            </p:cNvPr>
            <p:cNvGrpSpPr/>
            <p:nvPr/>
          </p:nvGrpSpPr>
          <p:grpSpPr>
            <a:xfrm>
              <a:off x="4339019" y="5152338"/>
              <a:ext cx="5522570" cy="575359"/>
              <a:chOff x="4304899" y="5474826"/>
              <a:chExt cx="5522570" cy="575359"/>
            </a:xfrm>
          </p:grpSpPr>
          <p:grpSp>
            <p:nvGrpSpPr>
              <p:cNvPr id="14" name="グループ化 13">
                <a:extLst>
                  <a:ext uri="{FF2B5EF4-FFF2-40B4-BE49-F238E27FC236}">
                    <a16:creationId xmlns:a16="http://schemas.microsoft.com/office/drawing/2014/main" id="{E49541AA-8FB2-180D-6A50-BF369F3ADBC8}"/>
                  </a:ext>
                </a:extLst>
              </p:cNvPr>
              <p:cNvGrpSpPr/>
              <p:nvPr/>
            </p:nvGrpSpPr>
            <p:grpSpPr>
              <a:xfrm>
                <a:off x="4304899" y="5474826"/>
                <a:ext cx="76872" cy="550417"/>
                <a:chOff x="4312538" y="5323556"/>
                <a:chExt cx="76873" cy="804541"/>
              </a:xfrm>
            </p:grpSpPr>
            <p:cxnSp>
              <p:nvCxnSpPr>
                <p:cNvPr id="18" name="直線矢印コネクタ 17">
                  <a:extLst>
                    <a:ext uri="{FF2B5EF4-FFF2-40B4-BE49-F238E27FC236}">
                      <a16:creationId xmlns:a16="http://schemas.microsoft.com/office/drawing/2014/main" id="{703DA8AD-70F7-7B56-EDDD-B6ABC10E9A1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89411" y="5323556"/>
                  <a:ext cx="0" cy="804541"/>
                </a:xfrm>
                <a:prstGeom prst="straightConnector1">
                  <a:avLst/>
                </a:prstGeom>
                <a:ln w="50800" cap="rnd">
                  <a:solidFill>
                    <a:schemeClr val="bg1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直線矢印コネクタ 18">
                  <a:extLst>
                    <a:ext uri="{FF2B5EF4-FFF2-40B4-BE49-F238E27FC236}">
                      <a16:creationId xmlns:a16="http://schemas.microsoft.com/office/drawing/2014/main" id="{6119553E-7C35-B768-F312-069D442D6D9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12538" y="5323556"/>
                  <a:ext cx="0" cy="804541"/>
                </a:xfrm>
                <a:prstGeom prst="straightConnector1">
                  <a:avLst/>
                </a:prstGeom>
                <a:ln w="50800" cap="rnd">
                  <a:solidFill>
                    <a:srgbClr val="B5B6B6"/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" name="グループ化 14">
                <a:extLst>
                  <a:ext uri="{FF2B5EF4-FFF2-40B4-BE49-F238E27FC236}">
                    <a16:creationId xmlns:a16="http://schemas.microsoft.com/office/drawing/2014/main" id="{C966D3C0-7FEF-3ED5-330E-B6C5CF094F14}"/>
                  </a:ext>
                </a:extLst>
              </p:cNvPr>
              <p:cNvGrpSpPr/>
              <p:nvPr/>
            </p:nvGrpSpPr>
            <p:grpSpPr>
              <a:xfrm>
                <a:off x="9750597" y="5499768"/>
                <a:ext cx="76872" cy="550417"/>
                <a:chOff x="4312538" y="5323556"/>
                <a:chExt cx="76873" cy="804541"/>
              </a:xfrm>
            </p:grpSpPr>
            <p:cxnSp>
              <p:nvCxnSpPr>
                <p:cNvPr id="16" name="直線矢印コネクタ 15">
                  <a:extLst>
                    <a:ext uri="{FF2B5EF4-FFF2-40B4-BE49-F238E27FC236}">
                      <a16:creationId xmlns:a16="http://schemas.microsoft.com/office/drawing/2014/main" id="{26A959FF-57D4-C57D-D8E7-44CA9994074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89411" y="5323556"/>
                  <a:ext cx="0" cy="804541"/>
                </a:xfrm>
                <a:prstGeom prst="straightConnector1">
                  <a:avLst/>
                </a:prstGeom>
                <a:ln w="50800" cap="rnd">
                  <a:solidFill>
                    <a:schemeClr val="bg1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線矢印コネクタ 16">
                  <a:extLst>
                    <a:ext uri="{FF2B5EF4-FFF2-40B4-BE49-F238E27FC236}">
                      <a16:creationId xmlns:a16="http://schemas.microsoft.com/office/drawing/2014/main" id="{029FEE88-2354-6C98-E4DE-DC999836639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12538" y="5323556"/>
                  <a:ext cx="0" cy="804541"/>
                </a:xfrm>
                <a:prstGeom prst="straightConnector1">
                  <a:avLst/>
                </a:prstGeom>
                <a:ln w="50800" cap="rnd">
                  <a:solidFill>
                    <a:srgbClr val="B5B6B6"/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20" name="図 19" descr="図形, 四角形">
              <a:extLst>
                <a:ext uri="{FF2B5EF4-FFF2-40B4-BE49-F238E27FC236}">
                  <a16:creationId xmlns:a16="http://schemas.microsoft.com/office/drawing/2014/main" id="{0D1394A4-5B06-933B-DD8B-5D3A707856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0743" y="4701799"/>
              <a:ext cx="6106467" cy="515194"/>
            </a:xfrm>
            <a:prstGeom prst="rect">
              <a:avLst/>
            </a:prstGeom>
          </p:spPr>
        </p:pic>
        <p:grpSp>
          <p:nvGrpSpPr>
            <p:cNvPr id="21" name="グループ化 20">
              <a:extLst>
                <a:ext uri="{FF2B5EF4-FFF2-40B4-BE49-F238E27FC236}">
                  <a16:creationId xmlns:a16="http://schemas.microsoft.com/office/drawing/2014/main" id="{1B2B4BF6-1446-947E-4822-43688DE5CC80}"/>
                </a:ext>
              </a:extLst>
            </p:cNvPr>
            <p:cNvGrpSpPr/>
            <p:nvPr/>
          </p:nvGrpSpPr>
          <p:grpSpPr>
            <a:xfrm>
              <a:off x="4342958" y="4578215"/>
              <a:ext cx="5513849" cy="552832"/>
              <a:chOff x="4308838" y="4900703"/>
              <a:chExt cx="5513849" cy="552832"/>
            </a:xfrm>
          </p:grpSpPr>
          <p:grpSp>
            <p:nvGrpSpPr>
              <p:cNvPr id="22" name="グループ化 21">
                <a:extLst>
                  <a:ext uri="{FF2B5EF4-FFF2-40B4-BE49-F238E27FC236}">
                    <a16:creationId xmlns:a16="http://schemas.microsoft.com/office/drawing/2014/main" id="{05DB69AF-1CFF-64FF-1ACF-DA14CCF42031}"/>
                  </a:ext>
                </a:extLst>
              </p:cNvPr>
              <p:cNvGrpSpPr/>
              <p:nvPr/>
            </p:nvGrpSpPr>
            <p:grpSpPr>
              <a:xfrm>
                <a:off x="4308838" y="4900703"/>
                <a:ext cx="76188" cy="515195"/>
                <a:chOff x="4312538" y="4585878"/>
                <a:chExt cx="84824" cy="688268"/>
              </a:xfrm>
            </p:grpSpPr>
            <p:cxnSp>
              <p:nvCxnSpPr>
                <p:cNvPr id="28" name="直線矢印コネクタ 27">
                  <a:extLst>
                    <a:ext uri="{FF2B5EF4-FFF2-40B4-BE49-F238E27FC236}">
                      <a16:creationId xmlns:a16="http://schemas.microsoft.com/office/drawing/2014/main" id="{CB1F9EC0-F550-34F8-089E-E7AA96CE3BB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97362" y="4589343"/>
                  <a:ext cx="0" cy="684803"/>
                </a:xfrm>
                <a:prstGeom prst="straightConnector1">
                  <a:avLst/>
                </a:prstGeom>
                <a:ln w="50800" cap="rnd">
                  <a:solidFill>
                    <a:schemeClr val="bg1"/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線矢印コネクタ 28">
                  <a:extLst>
                    <a:ext uri="{FF2B5EF4-FFF2-40B4-BE49-F238E27FC236}">
                      <a16:creationId xmlns:a16="http://schemas.microsoft.com/office/drawing/2014/main" id="{133B9E6D-7656-32DA-1769-CB23661AA84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12538" y="4585878"/>
                  <a:ext cx="0" cy="684803"/>
                </a:xfrm>
                <a:prstGeom prst="straightConnector1">
                  <a:avLst/>
                </a:prstGeom>
                <a:ln w="50800" cap="rnd">
                  <a:solidFill>
                    <a:srgbClr val="B5B6B6"/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" name="グループ化 22">
                <a:extLst>
                  <a:ext uri="{FF2B5EF4-FFF2-40B4-BE49-F238E27FC236}">
                    <a16:creationId xmlns:a16="http://schemas.microsoft.com/office/drawing/2014/main" id="{854C1DB0-16B7-78BB-0853-34261416CD56}"/>
                  </a:ext>
                </a:extLst>
              </p:cNvPr>
              <p:cNvGrpSpPr/>
              <p:nvPr/>
            </p:nvGrpSpPr>
            <p:grpSpPr>
              <a:xfrm>
                <a:off x="9746499" y="4938340"/>
                <a:ext cx="76188" cy="515195"/>
                <a:chOff x="4312538" y="4585878"/>
                <a:chExt cx="84824" cy="688268"/>
              </a:xfrm>
            </p:grpSpPr>
            <p:cxnSp>
              <p:nvCxnSpPr>
                <p:cNvPr id="26" name="直線矢印コネクタ 25">
                  <a:extLst>
                    <a:ext uri="{FF2B5EF4-FFF2-40B4-BE49-F238E27FC236}">
                      <a16:creationId xmlns:a16="http://schemas.microsoft.com/office/drawing/2014/main" id="{834B9299-2849-C963-5B81-76F9195B39D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97362" y="4589343"/>
                  <a:ext cx="0" cy="684803"/>
                </a:xfrm>
                <a:prstGeom prst="straightConnector1">
                  <a:avLst/>
                </a:prstGeom>
                <a:ln w="50800" cap="rnd">
                  <a:solidFill>
                    <a:schemeClr val="bg1"/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直線矢印コネクタ 26">
                  <a:extLst>
                    <a:ext uri="{FF2B5EF4-FFF2-40B4-BE49-F238E27FC236}">
                      <a16:creationId xmlns:a16="http://schemas.microsoft.com/office/drawing/2014/main" id="{1469BEAC-00A9-5D64-DECE-10B404770ED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12538" y="4585878"/>
                  <a:ext cx="0" cy="684803"/>
                </a:xfrm>
                <a:prstGeom prst="straightConnector1">
                  <a:avLst/>
                </a:prstGeom>
                <a:ln w="50800" cap="rnd">
                  <a:solidFill>
                    <a:srgbClr val="B5B6B6"/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0" name="グループ化 29">
              <a:extLst>
                <a:ext uri="{FF2B5EF4-FFF2-40B4-BE49-F238E27FC236}">
                  <a16:creationId xmlns:a16="http://schemas.microsoft.com/office/drawing/2014/main" id="{06A9D3B7-BADF-B92E-95AE-52976E7551D2}"/>
                </a:ext>
              </a:extLst>
            </p:cNvPr>
            <p:cNvGrpSpPr/>
            <p:nvPr/>
          </p:nvGrpSpPr>
          <p:grpSpPr>
            <a:xfrm>
              <a:off x="4640808" y="4240733"/>
              <a:ext cx="4952104" cy="504904"/>
              <a:chOff x="3737920" y="372289"/>
              <a:chExt cx="4952104" cy="504904"/>
            </a:xfrm>
          </p:grpSpPr>
          <p:sp>
            <p:nvSpPr>
              <p:cNvPr id="31" name="楕円 30">
                <a:extLst>
                  <a:ext uri="{FF2B5EF4-FFF2-40B4-BE49-F238E27FC236}">
                    <a16:creationId xmlns:a16="http://schemas.microsoft.com/office/drawing/2014/main" id="{8D1DDB94-3246-BF56-87C9-377EB84E3C55}"/>
                  </a:ext>
                </a:extLst>
              </p:cNvPr>
              <p:cNvSpPr/>
              <p:nvPr/>
            </p:nvSpPr>
            <p:spPr>
              <a:xfrm>
                <a:off x="6520231" y="430275"/>
                <a:ext cx="446918" cy="446918"/>
              </a:xfrm>
              <a:prstGeom prst="ellipse">
                <a:avLst/>
              </a:prstGeom>
              <a:solidFill>
                <a:srgbClr val="182445"/>
              </a:solidFill>
              <a:ln w="6350">
                <a:solidFill>
                  <a:srgbClr val="4E95D9"/>
                </a:solidFill>
              </a:ln>
              <a:scene3d>
                <a:camera prst="isometricOffAxis2Top"/>
                <a:lightRig rig="threePt" dir="t"/>
              </a:scene3d>
              <a:sp3d extrusionH="514350" contourW="6350">
                <a:contourClr>
                  <a:schemeClr val="bg1">
                    <a:lumMod val="50000"/>
                  </a:schemeClr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" name="楕円 31">
                <a:extLst>
                  <a:ext uri="{FF2B5EF4-FFF2-40B4-BE49-F238E27FC236}">
                    <a16:creationId xmlns:a16="http://schemas.microsoft.com/office/drawing/2014/main" id="{B88CDE82-8F51-DA7E-ADE6-FA73FAA4C295}"/>
                  </a:ext>
                </a:extLst>
              </p:cNvPr>
              <p:cNvSpPr/>
              <p:nvPr/>
            </p:nvSpPr>
            <p:spPr>
              <a:xfrm>
                <a:off x="5504513" y="430275"/>
                <a:ext cx="446918" cy="446918"/>
              </a:xfrm>
              <a:prstGeom prst="ellipse">
                <a:avLst/>
              </a:prstGeom>
              <a:solidFill>
                <a:srgbClr val="182445"/>
              </a:solidFill>
              <a:ln w="6350">
                <a:solidFill>
                  <a:srgbClr val="4E95D9"/>
                </a:solidFill>
              </a:ln>
              <a:scene3d>
                <a:camera prst="isometricOffAxis2Top"/>
                <a:lightRig rig="threePt" dir="t"/>
              </a:scene3d>
              <a:sp3d extrusionH="514350" contourW="6350">
                <a:contourClr>
                  <a:schemeClr val="bg1">
                    <a:lumMod val="50000"/>
                  </a:schemeClr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3" name="楕円 32">
                <a:extLst>
                  <a:ext uri="{FF2B5EF4-FFF2-40B4-BE49-F238E27FC236}">
                    <a16:creationId xmlns:a16="http://schemas.microsoft.com/office/drawing/2014/main" id="{C971C0B3-D428-1EB1-0919-DCF051F9C872}"/>
                  </a:ext>
                </a:extLst>
              </p:cNvPr>
              <p:cNvSpPr/>
              <p:nvPr/>
            </p:nvSpPr>
            <p:spPr>
              <a:xfrm>
                <a:off x="7509727" y="412741"/>
                <a:ext cx="446918" cy="446918"/>
              </a:xfrm>
              <a:prstGeom prst="ellipse">
                <a:avLst/>
              </a:prstGeom>
              <a:solidFill>
                <a:srgbClr val="182445"/>
              </a:solidFill>
              <a:ln w="6350">
                <a:solidFill>
                  <a:srgbClr val="4E95D9"/>
                </a:solidFill>
              </a:ln>
              <a:scene3d>
                <a:camera prst="isometricOffAxis2Top"/>
                <a:lightRig rig="threePt" dir="t"/>
              </a:scene3d>
              <a:sp3d extrusionH="514350" contourW="6350">
                <a:contourClr>
                  <a:schemeClr val="bg1">
                    <a:lumMod val="50000"/>
                  </a:schemeClr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4" name="楕円 33">
                <a:extLst>
                  <a:ext uri="{FF2B5EF4-FFF2-40B4-BE49-F238E27FC236}">
                    <a16:creationId xmlns:a16="http://schemas.microsoft.com/office/drawing/2014/main" id="{5607B578-AEA5-D28A-D4AA-5BF932DB161E}"/>
                  </a:ext>
                </a:extLst>
              </p:cNvPr>
              <p:cNvSpPr/>
              <p:nvPr/>
            </p:nvSpPr>
            <p:spPr>
              <a:xfrm>
                <a:off x="4475552" y="372289"/>
                <a:ext cx="446918" cy="446918"/>
              </a:xfrm>
              <a:prstGeom prst="ellipse">
                <a:avLst/>
              </a:prstGeom>
              <a:solidFill>
                <a:srgbClr val="182445"/>
              </a:solidFill>
              <a:ln w="6350">
                <a:solidFill>
                  <a:srgbClr val="4E95D9"/>
                </a:solidFill>
              </a:ln>
              <a:scene3d>
                <a:camera prst="isometricOffAxis2Top"/>
                <a:lightRig rig="threePt" dir="t"/>
              </a:scene3d>
              <a:sp3d extrusionH="514350" contourW="6350">
                <a:contourClr>
                  <a:schemeClr val="bg1">
                    <a:lumMod val="50000"/>
                  </a:schemeClr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5" name="楕円 34">
                <a:extLst>
                  <a:ext uri="{FF2B5EF4-FFF2-40B4-BE49-F238E27FC236}">
                    <a16:creationId xmlns:a16="http://schemas.microsoft.com/office/drawing/2014/main" id="{7C8F045C-64B1-E7A2-D9E1-08DC06B9FF74}"/>
                  </a:ext>
                </a:extLst>
              </p:cNvPr>
              <p:cNvSpPr/>
              <p:nvPr/>
            </p:nvSpPr>
            <p:spPr>
              <a:xfrm>
                <a:off x="7120634" y="415825"/>
                <a:ext cx="223200" cy="223200"/>
              </a:xfrm>
              <a:prstGeom prst="ellipse">
                <a:avLst/>
              </a:prstGeom>
              <a:solidFill>
                <a:srgbClr val="182445"/>
              </a:solidFill>
              <a:ln w="6350">
                <a:solidFill>
                  <a:srgbClr val="4E95D9"/>
                </a:solidFill>
              </a:ln>
              <a:scene3d>
                <a:camera prst="isometricOffAxis2Top"/>
                <a:lightRig rig="threePt" dir="t"/>
              </a:scene3d>
              <a:sp3d extrusionH="539750" contourW="6350">
                <a:contourClr>
                  <a:schemeClr val="bg1">
                    <a:lumMod val="50000"/>
                  </a:schemeClr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" name="楕円 35">
                <a:extLst>
                  <a:ext uri="{FF2B5EF4-FFF2-40B4-BE49-F238E27FC236}">
                    <a16:creationId xmlns:a16="http://schemas.microsoft.com/office/drawing/2014/main" id="{058C4A1E-2594-2A3F-58DE-0E818571557B}"/>
                  </a:ext>
                </a:extLst>
              </p:cNvPr>
              <p:cNvSpPr/>
              <p:nvPr/>
            </p:nvSpPr>
            <p:spPr>
              <a:xfrm>
                <a:off x="6139302" y="397119"/>
                <a:ext cx="223200" cy="223200"/>
              </a:xfrm>
              <a:prstGeom prst="ellipse">
                <a:avLst/>
              </a:prstGeom>
              <a:solidFill>
                <a:srgbClr val="182445"/>
              </a:solidFill>
              <a:ln w="6350">
                <a:solidFill>
                  <a:srgbClr val="4E95D9"/>
                </a:solidFill>
              </a:ln>
              <a:scene3d>
                <a:camera prst="isometricOffAxis2Top"/>
                <a:lightRig rig="threePt" dir="t"/>
              </a:scene3d>
              <a:sp3d extrusionH="539750" contourW="6350">
                <a:contourClr>
                  <a:schemeClr val="bg1">
                    <a:lumMod val="50000"/>
                  </a:schemeClr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7" name="楕円 36">
                <a:extLst>
                  <a:ext uri="{FF2B5EF4-FFF2-40B4-BE49-F238E27FC236}">
                    <a16:creationId xmlns:a16="http://schemas.microsoft.com/office/drawing/2014/main" id="{9C5A32C9-D7CD-2087-702C-3D6156931EAE}"/>
                  </a:ext>
                </a:extLst>
              </p:cNvPr>
              <p:cNvSpPr/>
              <p:nvPr/>
            </p:nvSpPr>
            <p:spPr>
              <a:xfrm>
                <a:off x="5169091" y="397219"/>
                <a:ext cx="223200" cy="223200"/>
              </a:xfrm>
              <a:prstGeom prst="ellipse">
                <a:avLst/>
              </a:prstGeom>
              <a:solidFill>
                <a:srgbClr val="182445"/>
              </a:solidFill>
              <a:ln w="6350">
                <a:solidFill>
                  <a:srgbClr val="4E95D9"/>
                </a:solidFill>
              </a:ln>
              <a:scene3d>
                <a:camera prst="isometricOffAxis2Top"/>
                <a:lightRig rig="threePt" dir="t"/>
              </a:scene3d>
              <a:sp3d extrusionH="539750" contourW="6350">
                <a:contourClr>
                  <a:schemeClr val="bg1">
                    <a:lumMod val="50000"/>
                  </a:schemeClr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8" name="楕円 37">
                <a:extLst>
                  <a:ext uri="{FF2B5EF4-FFF2-40B4-BE49-F238E27FC236}">
                    <a16:creationId xmlns:a16="http://schemas.microsoft.com/office/drawing/2014/main" id="{C352FA4A-0175-3FA1-A83B-B31816234ED5}"/>
                  </a:ext>
                </a:extLst>
              </p:cNvPr>
              <p:cNvSpPr/>
              <p:nvPr/>
            </p:nvSpPr>
            <p:spPr>
              <a:xfrm flipH="1">
                <a:off x="3737920" y="502217"/>
                <a:ext cx="223459" cy="223459"/>
              </a:xfrm>
              <a:prstGeom prst="ellipse">
                <a:avLst/>
              </a:prstGeom>
              <a:solidFill>
                <a:srgbClr val="182445"/>
              </a:solidFill>
              <a:ln w="6350">
                <a:solidFill>
                  <a:srgbClr val="4E95D9"/>
                </a:solidFill>
              </a:ln>
              <a:scene3d>
                <a:camera prst="isometricOffAxis2Top"/>
                <a:lightRig rig="threePt" dir="t"/>
              </a:scene3d>
              <a:sp3d extrusionH="571500" contourW="6350">
                <a:contourClr>
                  <a:schemeClr val="bg1">
                    <a:lumMod val="50000"/>
                  </a:schemeClr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楕円 38">
                <a:extLst>
                  <a:ext uri="{FF2B5EF4-FFF2-40B4-BE49-F238E27FC236}">
                    <a16:creationId xmlns:a16="http://schemas.microsoft.com/office/drawing/2014/main" id="{8DF8F890-9387-4F11-7CE6-A3A404B81726}"/>
                  </a:ext>
                </a:extLst>
              </p:cNvPr>
              <p:cNvSpPr/>
              <p:nvPr/>
            </p:nvSpPr>
            <p:spPr>
              <a:xfrm flipH="1">
                <a:off x="8466565" y="540321"/>
                <a:ext cx="223459" cy="223459"/>
              </a:xfrm>
              <a:prstGeom prst="ellipse">
                <a:avLst/>
              </a:prstGeom>
              <a:solidFill>
                <a:srgbClr val="182445"/>
              </a:solidFill>
              <a:ln w="6350">
                <a:solidFill>
                  <a:srgbClr val="4E95D9"/>
                </a:solidFill>
              </a:ln>
              <a:scene3d>
                <a:camera prst="isometricOffAxis2Top"/>
                <a:lightRig rig="threePt" dir="t"/>
              </a:scene3d>
              <a:sp3d extrusionH="571500" contourW="6350">
                <a:contourClr>
                  <a:schemeClr val="bg1">
                    <a:lumMod val="50000"/>
                  </a:schemeClr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pic>
          <p:nvPicPr>
            <p:cNvPr id="59" name="図 58" descr="図形, 四角形">
              <a:extLst>
                <a:ext uri="{FF2B5EF4-FFF2-40B4-BE49-F238E27FC236}">
                  <a16:creationId xmlns:a16="http://schemas.microsoft.com/office/drawing/2014/main" id="{8905D459-8550-4E05-97D7-3C94F0EDBC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18537" y="4242655"/>
              <a:ext cx="5951631" cy="437577"/>
            </a:xfrm>
            <a:prstGeom prst="rect">
              <a:avLst/>
            </a:prstGeom>
          </p:spPr>
        </p:pic>
        <p:grpSp>
          <p:nvGrpSpPr>
            <p:cNvPr id="60" name="グループ化 59">
              <a:extLst>
                <a:ext uri="{FF2B5EF4-FFF2-40B4-BE49-F238E27FC236}">
                  <a16:creationId xmlns:a16="http://schemas.microsoft.com/office/drawing/2014/main" id="{048BB969-D0EA-31B9-3BDE-0FF557B7A7E0}"/>
                </a:ext>
              </a:extLst>
            </p:cNvPr>
            <p:cNvGrpSpPr/>
            <p:nvPr/>
          </p:nvGrpSpPr>
          <p:grpSpPr>
            <a:xfrm>
              <a:off x="4638866" y="3740623"/>
              <a:ext cx="4952104" cy="504904"/>
              <a:chOff x="3737920" y="372289"/>
              <a:chExt cx="4952104" cy="504904"/>
            </a:xfrm>
          </p:grpSpPr>
          <p:sp>
            <p:nvSpPr>
              <p:cNvPr id="61" name="楕円 60">
                <a:extLst>
                  <a:ext uri="{FF2B5EF4-FFF2-40B4-BE49-F238E27FC236}">
                    <a16:creationId xmlns:a16="http://schemas.microsoft.com/office/drawing/2014/main" id="{29E0F771-3494-2003-3449-6782B9AC7050}"/>
                  </a:ext>
                </a:extLst>
              </p:cNvPr>
              <p:cNvSpPr/>
              <p:nvPr/>
            </p:nvSpPr>
            <p:spPr>
              <a:xfrm>
                <a:off x="6520231" y="430275"/>
                <a:ext cx="446918" cy="446918"/>
              </a:xfrm>
              <a:prstGeom prst="ellipse">
                <a:avLst/>
              </a:prstGeom>
              <a:solidFill>
                <a:srgbClr val="182445"/>
              </a:solidFill>
              <a:ln w="6350">
                <a:solidFill>
                  <a:srgbClr val="182345"/>
                </a:solidFill>
              </a:ln>
              <a:scene3d>
                <a:camera prst="isometricOffAxis2Top"/>
                <a:lightRig rig="threePt" dir="t"/>
              </a:scene3d>
              <a:sp3d extrusionH="514350" contourW="6350">
                <a:contourClr>
                  <a:schemeClr val="bg1">
                    <a:lumMod val="50000"/>
                  </a:schemeClr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楕円 61">
                <a:extLst>
                  <a:ext uri="{FF2B5EF4-FFF2-40B4-BE49-F238E27FC236}">
                    <a16:creationId xmlns:a16="http://schemas.microsoft.com/office/drawing/2014/main" id="{761B8650-6BF9-CFD5-E264-7E90E77EE5CD}"/>
                  </a:ext>
                </a:extLst>
              </p:cNvPr>
              <p:cNvSpPr/>
              <p:nvPr/>
            </p:nvSpPr>
            <p:spPr>
              <a:xfrm>
                <a:off x="5504513" y="430275"/>
                <a:ext cx="446918" cy="446918"/>
              </a:xfrm>
              <a:prstGeom prst="ellipse">
                <a:avLst/>
              </a:prstGeom>
              <a:solidFill>
                <a:srgbClr val="182445"/>
              </a:solidFill>
              <a:ln w="6350">
                <a:solidFill>
                  <a:srgbClr val="182345"/>
                </a:solidFill>
              </a:ln>
              <a:scene3d>
                <a:camera prst="isometricOffAxis2Top"/>
                <a:lightRig rig="threePt" dir="t"/>
              </a:scene3d>
              <a:sp3d extrusionH="514350" contourW="6350">
                <a:contourClr>
                  <a:schemeClr val="bg1">
                    <a:lumMod val="50000"/>
                  </a:schemeClr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3" name="楕円 62">
                <a:extLst>
                  <a:ext uri="{FF2B5EF4-FFF2-40B4-BE49-F238E27FC236}">
                    <a16:creationId xmlns:a16="http://schemas.microsoft.com/office/drawing/2014/main" id="{A75C4F28-CBC3-F39F-6135-5E5EAB6B4323}"/>
                  </a:ext>
                </a:extLst>
              </p:cNvPr>
              <p:cNvSpPr/>
              <p:nvPr/>
            </p:nvSpPr>
            <p:spPr>
              <a:xfrm>
                <a:off x="7509727" y="412741"/>
                <a:ext cx="446918" cy="446918"/>
              </a:xfrm>
              <a:prstGeom prst="ellipse">
                <a:avLst/>
              </a:prstGeom>
              <a:solidFill>
                <a:srgbClr val="182445"/>
              </a:solidFill>
              <a:ln w="6350">
                <a:solidFill>
                  <a:srgbClr val="182345"/>
                </a:solidFill>
              </a:ln>
              <a:scene3d>
                <a:camera prst="isometricOffAxis2Top"/>
                <a:lightRig rig="threePt" dir="t"/>
              </a:scene3d>
              <a:sp3d extrusionH="514350" contourW="6350">
                <a:contourClr>
                  <a:schemeClr val="bg1">
                    <a:lumMod val="50000"/>
                  </a:schemeClr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4" name="楕円 63">
                <a:extLst>
                  <a:ext uri="{FF2B5EF4-FFF2-40B4-BE49-F238E27FC236}">
                    <a16:creationId xmlns:a16="http://schemas.microsoft.com/office/drawing/2014/main" id="{DF53CB3E-177E-DBA9-5C21-6500DCD670F1}"/>
                  </a:ext>
                </a:extLst>
              </p:cNvPr>
              <p:cNvSpPr/>
              <p:nvPr/>
            </p:nvSpPr>
            <p:spPr>
              <a:xfrm>
                <a:off x="4475552" y="372289"/>
                <a:ext cx="446918" cy="446918"/>
              </a:xfrm>
              <a:prstGeom prst="ellipse">
                <a:avLst/>
              </a:prstGeom>
              <a:solidFill>
                <a:srgbClr val="182445"/>
              </a:solidFill>
              <a:ln w="6350">
                <a:solidFill>
                  <a:srgbClr val="182345"/>
                </a:solidFill>
              </a:ln>
              <a:scene3d>
                <a:camera prst="isometricOffAxis2Top"/>
                <a:lightRig rig="threePt" dir="t"/>
              </a:scene3d>
              <a:sp3d extrusionH="514350" contourW="6350">
                <a:contourClr>
                  <a:schemeClr val="bg1">
                    <a:lumMod val="50000"/>
                  </a:schemeClr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楕円 64">
                <a:extLst>
                  <a:ext uri="{FF2B5EF4-FFF2-40B4-BE49-F238E27FC236}">
                    <a16:creationId xmlns:a16="http://schemas.microsoft.com/office/drawing/2014/main" id="{0DC22C0E-A133-1920-3747-61DC74AF9879}"/>
                  </a:ext>
                </a:extLst>
              </p:cNvPr>
              <p:cNvSpPr/>
              <p:nvPr/>
            </p:nvSpPr>
            <p:spPr>
              <a:xfrm>
                <a:off x="7120634" y="550992"/>
                <a:ext cx="223200" cy="223200"/>
              </a:xfrm>
              <a:prstGeom prst="ellipse">
                <a:avLst/>
              </a:prstGeom>
              <a:solidFill>
                <a:srgbClr val="182445"/>
              </a:solidFill>
              <a:ln w="6350">
                <a:solidFill>
                  <a:srgbClr val="182345"/>
                </a:solidFill>
              </a:ln>
              <a:scene3d>
                <a:camera prst="isometricOffAxis2Top"/>
                <a:lightRig rig="threePt" dir="t"/>
              </a:scene3d>
              <a:sp3d extrusionH="374650" contourW="6350">
                <a:contourClr>
                  <a:schemeClr val="bg1">
                    <a:lumMod val="50000"/>
                  </a:schemeClr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6" name="楕円 65">
                <a:extLst>
                  <a:ext uri="{FF2B5EF4-FFF2-40B4-BE49-F238E27FC236}">
                    <a16:creationId xmlns:a16="http://schemas.microsoft.com/office/drawing/2014/main" id="{853779A8-099E-8C7E-6F82-F8276CFF5149}"/>
                  </a:ext>
                </a:extLst>
              </p:cNvPr>
              <p:cNvSpPr/>
              <p:nvPr/>
            </p:nvSpPr>
            <p:spPr>
              <a:xfrm>
                <a:off x="6139302" y="532286"/>
                <a:ext cx="223200" cy="223200"/>
              </a:xfrm>
              <a:prstGeom prst="ellipse">
                <a:avLst/>
              </a:prstGeom>
              <a:solidFill>
                <a:srgbClr val="182445"/>
              </a:solidFill>
              <a:ln w="6350">
                <a:solidFill>
                  <a:srgbClr val="182345"/>
                </a:solidFill>
              </a:ln>
              <a:scene3d>
                <a:camera prst="isometricOffAxis2Top"/>
                <a:lightRig rig="threePt" dir="t"/>
              </a:scene3d>
              <a:sp3d extrusionH="374650" contourW="6350">
                <a:contourClr>
                  <a:schemeClr val="bg1">
                    <a:lumMod val="50000"/>
                  </a:schemeClr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7" name="楕円 66">
                <a:extLst>
                  <a:ext uri="{FF2B5EF4-FFF2-40B4-BE49-F238E27FC236}">
                    <a16:creationId xmlns:a16="http://schemas.microsoft.com/office/drawing/2014/main" id="{0BADCB70-47E3-F169-8E09-31F6132F0C54}"/>
                  </a:ext>
                </a:extLst>
              </p:cNvPr>
              <p:cNvSpPr/>
              <p:nvPr/>
            </p:nvSpPr>
            <p:spPr>
              <a:xfrm>
                <a:off x="5169091" y="532386"/>
                <a:ext cx="223200" cy="223200"/>
              </a:xfrm>
              <a:prstGeom prst="ellipse">
                <a:avLst/>
              </a:prstGeom>
              <a:solidFill>
                <a:srgbClr val="182445"/>
              </a:solidFill>
              <a:ln w="6350">
                <a:solidFill>
                  <a:srgbClr val="182345"/>
                </a:solidFill>
              </a:ln>
              <a:scene3d>
                <a:camera prst="isometricOffAxis2Top"/>
                <a:lightRig rig="threePt" dir="t"/>
              </a:scene3d>
              <a:sp3d extrusionH="374650" contourW="6350">
                <a:contourClr>
                  <a:schemeClr val="bg1">
                    <a:lumMod val="50000"/>
                  </a:schemeClr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8" name="楕円 67">
                <a:extLst>
                  <a:ext uri="{FF2B5EF4-FFF2-40B4-BE49-F238E27FC236}">
                    <a16:creationId xmlns:a16="http://schemas.microsoft.com/office/drawing/2014/main" id="{0934F790-FE9B-FBEF-848B-44C9D1521B7D}"/>
                  </a:ext>
                </a:extLst>
              </p:cNvPr>
              <p:cNvSpPr/>
              <p:nvPr/>
            </p:nvSpPr>
            <p:spPr>
              <a:xfrm flipH="1">
                <a:off x="3737920" y="545084"/>
                <a:ext cx="223459" cy="223459"/>
              </a:xfrm>
              <a:prstGeom prst="ellipse">
                <a:avLst/>
              </a:prstGeom>
              <a:solidFill>
                <a:srgbClr val="182445"/>
              </a:solidFill>
              <a:ln w="6350">
                <a:solidFill>
                  <a:srgbClr val="182345"/>
                </a:solidFill>
              </a:ln>
              <a:scene3d>
                <a:camera prst="isometricOffAxis2Top"/>
                <a:lightRig rig="threePt" dir="t"/>
              </a:scene3d>
              <a:sp3d extrusionH="520700" contourW="6350">
                <a:contourClr>
                  <a:schemeClr val="bg1">
                    <a:lumMod val="50000"/>
                  </a:schemeClr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9" name="楕円 68">
                <a:extLst>
                  <a:ext uri="{FF2B5EF4-FFF2-40B4-BE49-F238E27FC236}">
                    <a16:creationId xmlns:a16="http://schemas.microsoft.com/office/drawing/2014/main" id="{5C1F79C6-6808-778E-9590-E6A886B17308}"/>
                  </a:ext>
                </a:extLst>
              </p:cNvPr>
              <p:cNvSpPr/>
              <p:nvPr/>
            </p:nvSpPr>
            <p:spPr>
              <a:xfrm flipH="1">
                <a:off x="8466565" y="549847"/>
                <a:ext cx="223459" cy="223459"/>
              </a:xfrm>
              <a:prstGeom prst="ellipse">
                <a:avLst/>
              </a:prstGeom>
              <a:solidFill>
                <a:srgbClr val="182445"/>
              </a:solidFill>
              <a:ln w="6350">
                <a:solidFill>
                  <a:srgbClr val="182345"/>
                </a:solidFill>
              </a:ln>
              <a:scene3d>
                <a:camera prst="isometricOffAxis2Top"/>
                <a:lightRig rig="threePt" dir="t"/>
              </a:scene3d>
              <a:sp3d extrusionH="520700" contourW="6350">
                <a:contourClr>
                  <a:schemeClr val="bg1">
                    <a:lumMod val="50000"/>
                  </a:schemeClr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70" name="グループ化 69">
              <a:extLst>
                <a:ext uri="{FF2B5EF4-FFF2-40B4-BE49-F238E27FC236}">
                  <a16:creationId xmlns:a16="http://schemas.microsoft.com/office/drawing/2014/main" id="{91E46E80-5504-3B78-E01C-F0232B3F9E43}"/>
                </a:ext>
              </a:extLst>
            </p:cNvPr>
            <p:cNvGrpSpPr/>
            <p:nvPr/>
          </p:nvGrpSpPr>
          <p:grpSpPr>
            <a:xfrm>
              <a:off x="4344273" y="3673667"/>
              <a:ext cx="5514299" cy="847832"/>
              <a:chOff x="4312536" y="3699143"/>
              <a:chExt cx="5514299" cy="847832"/>
            </a:xfrm>
          </p:grpSpPr>
          <p:grpSp>
            <p:nvGrpSpPr>
              <p:cNvPr id="71" name="グループ化 70">
                <a:extLst>
                  <a:ext uri="{FF2B5EF4-FFF2-40B4-BE49-F238E27FC236}">
                    <a16:creationId xmlns:a16="http://schemas.microsoft.com/office/drawing/2014/main" id="{129ABFDD-89FC-B449-2BF4-AB84213F58D8}"/>
                  </a:ext>
                </a:extLst>
              </p:cNvPr>
              <p:cNvGrpSpPr/>
              <p:nvPr/>
            </p:nvGrpSpPr>
            <p:grpSpPr>
              <a:xfrm>
                <a:off x="7550803" y="3699143"/>
                <a:ext cx="126616" cy="301742"/>
                <a:chOff x="2225775" y="2522480"/>
                <a:chExt cx="197223" cy="1158178"/>
              </a:xfrm>
            </p:grpSpPr>
            <p:cxnSp>
              <p:nvCxnSpPr>
                <p:cNvPr id="102" name="直線矢印コネクタ 101">
                  <a:extLst>
                    <a:ext uri="{FF2B5EF4-FFF2-40B4-BE49-F238E27FC236}">
                      <a16:creationId xmlns:a16="http://schemas.microsoft.com/office/drawing/2014/main" id="{2AD31DA8-1197-6D97-ECD1-5E0BDF74E622}"/>
                    </a:ext>
                  </a:extLst>
                </p:cNvPr>
                <p:cNvCxnSpPr/>
                <p:nvPr/>
              </p:nvCxnSpPr>
              <p:spPr>
                <a:xfrm>
                  <a:off x="2422998" y="2522481"/>
                  <a:ext cx="0" cy="1158177"/>
                </a:xfrm>
                <a:prstGeom prst="straightConnector1">
                  <a:avLst/>
                </a:prstGeom>
                <a:ln w="50800" cap="rnd">
                  <a:solidFill>
                    <a:schemeClr val="bg1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直線矢印コネクタ 102">
                  <a:extLst>
                    <a:ext uri="{FF2B5EF4-FFF2-40B4-BE49-F238E27FC236}">
                      <a16:creationId xmlns:a16="http://schemas.microsoft.com/office/drawing/2014/main" id="{87BBDDFC-B815-D4F0-2AA1-37F705C67E67}"/>
                    </a:ext>
                  </a:extLst>
                </p:cNvPr>
                <p:cNvCxnSpPr/>
                <p:nvPr/>
              </p:nvCxnSpPr>
              <p:spPr>
                <a:xfrm>
                  <a:off x="2225775" y="2522480"/>
                  <a:ext cx="0" cy="1158177"/>
                </a:xfrm>
                <a:prstGeom prst="straightConnector1">
                  <a:avLst/>
                </a:prstGeom>
                <a:ln w="50800" cap="rnd">
                  <a:solidFill>
                    <a:srgbClr val="B5B6B6"/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2" name="グループ化 71">
                <a:extLst>
                  <a:ext uri="{FF2B5EF4-FFF2-40B4-BE49-F238E27FC236}">
                    <a16:creationId xmlns:a16="http://schemas.microsoft.com/office/drawing/2014/main" id="{5F4A7D3C-6C64-5873-B925-28FC21D6CA74}"/>
                  </a:ext>
                </a:extLst>
              </p:cNvPr>
              <p:cNvGrpSpPr/>
              <p:nvPr/>
            </p:nvGrpSpPr>
            <p:grpSpPr>
              <a:xfrm>
                <a:off x="6522457" y="3705073"/>
                <a:ext cx="126616" cy="301742"/>
                <a:chOff x="2225775" y="2522480"/>
                <a:chExt cx="197223" cy="1158178"/>
              </a:xfrm>
            </p:grpSpPr>
            <p:cxnSp>
              <p:nvCxnSpPr>
                <p:cNvPr id="100" name="直線矢印コネクタ 99">
                  <a:extLst>
                    <a:ext uri="{FF2B5EF4-FFF2-40B4-BE49-F238E27FC236}">
                      <a16:creationId xmlns:a16="http://schemas.microsoft.com/office/drawing/2014/main" id="{506A7CE3-A6CD-706E-DB17-255FA6694ADD}"/>
                    </a:ext>
                  </a:extLst>
                </p:cNvPr>
                <p:cNvCxnSpPr/>
                <p:nvPr/>
              </p:nvCxnSpPr>
              <p:spPr>
                <a:xfrm>
                  <a:off x="2422998" y="2522481"/>
                  <a:ext cx="0" cy="1158177"/>
                </a:xfrm>
                <a:prstGeom prst="straightConnector1">
                  <a:avLst/>
                </a:prstGeom>
                <a:ln w="50800" cap="rnd">
                  <a:solidFill>
                    <a:schemeClr val="bg1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直線矢印コネクタ 100">
                  <a:extLst>
                    <a:ext uri="{FF2B5EF4-FFF2-40B4-BE49-F238E27FC236}">
                      <a16:creationId xmlns:a16="http://schemas.microsoft.com/office/drawing/2014/main" id="{8CBD00DE-9002-E680-DF27-1F1ED429559B}"/>
                    </a:ext>
                  </a:extLst>
                </p:cNvPr>
                <p:cNvCxnSpPr/>
                <p:nvPr/>
              </p:nvCxnSpPr>
              <p:spPr>
                <a:xfrm>
                  <a:off x="2225775" y="2522480"/>
                  <a:ext cx="0" cy="1158177"/>
                </a:xfrm>
                <a:prstGeom prst="straightConnector1">
                  <a:avLst/>
                </a:prstGeom>
                <a:ln w="50800" cap="rnd">
                  <a:solidFill>
                    <a:srgbClr val="B5B6B6"/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3" name="グループ化 72">
                <a:extLst>
                  <a:ext uri="{FF2B5EF4-FFF2-40B4-BE49-F238E27FC236}">
                    <a16:creationId xmlns:a16="http://schemas.microsoft.com/office/drawing/2014/main" id="{949C6507-B144-C598-05D2-FDFEBD8A27D0}"/>
                  </a:ext>
                </a:extLst>
              </p:cNvPr>
              <p:cNvGrpSpPr/>
              <p:nvPr/>
            </p:nvGrpSpPr>
            <p:grpSpPr>
              <a:xfrm>
                <a:off x="5526308" y="3734173"/>
                <a:ext cx="101389" cy="208129"/>
                <a:chOff x="2225775" y="2522480"/>
                <a:chExt cx="197223" cy="1158178"/>
              </a:xfrm>
            </p:grpSpPr>
            <p:cxnSp>
              <p:nvCxnSpPr>
                <p:cNvPr id="98" name="直線矢印コネクタ 97">
                  <a:extLst>
                    <a:ext uri="{FF2B5EF4-FFF2-40B4-BE49-F238E27FC236}">
                      <a16:creationId xmlns:a16="http://schemas.microsoft.com/office/drawing/2014/main" id="{2BA61744-1219-91F4-AADD-F8D2B9B031C0}"/>
                    </a:ext>
                  </a:extLst>
                </p:cNvPr>
                <p:cNvCxnSpPr/>
                <p:nvPr/>
              </p:nvCxnSpPr>
              <p:spPr>
                <a:xfrm>
                  <a:off x="2422998" y="2522481"/>
                  <a:ext cx="0" cy="1158177"/>
                </a:xfrm>
                <a:prstGeom prst="straightConnector1">
                  <a:avLst/>
                </a:prstGeom>
                <a:ln w="50800" cap="rnd">
                  <a:solidFill>
                    <a:schemeClr val="bg1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直線矢印コネクタ 98">
                  <a:extLst>
                    <a:ext uri="{FF2B5EF4-FFF2-40B4-BE49-F238E27FC236}">
                      <a16:creationId xmlns:a16="http://schemas.microsoft.com/office/drawing/2014/main" id="{DF2A4B94-B2A0-FEA0-5EA0-F2FEF74C85A2}"/>
                    </a:ext>
                  </a:extLst>
                </p:cNvPr>
                <p:cNvCxnSpPr/>
                <p:nvPr/>
              </p:nvCxnSpPr>
              <p:spPr>
                <a:xfrm>
                  <a:off x="2225775" y="2522480"/>
                  <a:ext cx="0" cy="1158177"/>
                </a:xfrm>
                <a:prstGeom prst="straightConnector1">
                  <a:avLst/>
                </a:prstGeom>
                <a:ln w="50800" cap="rnd">
                  <a:solidFill>
                    <a:srgbClr val="B5B6B6"/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4" name="グループ化 73">
                <a:extLst>
                  <a:ext uri="{FF2B5EF4-FFF2-40B4-BE49-F238E27FC236}">
                    <a16:creationId xmlns:a16="http://schemas.microsoft.com/office/drawing/2014/main" id="{A51F746F-27BF-2924-A962-98E5A1D40F30}"/>
                  </a:ext>
                </a:extLst>
              </p:cNvPr>
              <p:cNvGrpSpPr/>
              <p:nvPr/>
            </p:nvGrpSpPr>
            <p:grpSpPr>
              <a:xfrm>
                <a:off x="8557223" y="3766613"/>
                <a:ext cx="101389" cy="208129"/>
                <a:chOff x="2225775" y="2522480"/>
                <a:chExt cx="197223" cy="1158178"/>
              </a:xfrm>
            </p:grpSpPr>
            <p:cxnSp>
              <p:nvCxnSpPr>
                <p:cNvPr id="96" name="直線矢印コネクタ 95">
                  <a:extLst>
                    <a:ext uri="{FF2B5EF4-FFF2-40B4-BE49-F238E27FC236}">
                      <a16:creationId xmlns:a16="http://schemas.microsoft.com/office/drawing/2014/main" id="{679FF887-B3BE-F0A6-0AB1-1A842D25C4E6}"/>
                    </a:ext>
                  </a:extLst>
                </p:cNvPr>
                <p:cNvCxnSpPr/>
                <p:nvPr/>
              </p:nvCxnSpPr>
              <p:spPr>
                <a:xfrm>
                  <a:off x="2422998" y="2522481"/>
                  <a:ext cx="0" cy="1158177"/>
                </a:xfrm>
                <a:prstGeom prst="straightConnector1">
                  <a:avLst/>
                </a:prstGeom>
                <a:ln w="50800" cap="rnd">
                  <a:solidFill>
                    <a:schemeClr val="bg1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直線矢印コネクタ 96">
                  <a:extLst>
                    <a:ext uri="{FF2B5EF4-FFF2-40B4-BE49-F238E27FC236}">
                      <a16:creationId xmlns:a16="http://schemas.microsoft.com/office/drawing/2014/main" id="{13CFC3C7-870A-AF93-AE07-2C4C7909E6FE}"/>
                    </a:ext>
                  </a:extLst>
                </p:cNvPr>
                <p:cNvCxnSpPr/>
                <p:nvPr/>
              </p:nvCxnSpPr>
              <p:spPr>
                <a:xfrm>
                  <a:off x="2225775" y="2522480"/>
                  <a:ext cx="0" cy="1158177"/>
                </a:xfrm>
                <a:prstGeom prst="straightConnector1">
                  <a:avLst/>
                </a:prstGeom>
                <a:ln w="50800" cap="rnd">
                  <a:solidFill>
                    <a:srgbClr val="B5B6B6"/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5" name="グループ化 74">
                <a:extLst>
                  <a:ext uri="{FF2B5EF4-FFF2-40B4-BE49-F238E27FC236}">
                    <a16:creationId xmlns:a16="http://schemas.microsoft.com/office/drawing/2014/main" id="{7EE4FDF6-4FC0-C1EE-93EB-46466BF392AE}"/>
                  </a:ext>
                </a:extLst>
              </p:cNvPr>
              <p:cNvGrpSpPr/>
              <p:nvPr/>
            </p:nvGrpSpPr>
            <p:grpSpPr>
              <a:xfrm>
                <a:off x="7063369" y="3769745"/>
                <a:ext cx="94387" cy="227932"/>
                <a:chOff x="2225775" y="2522480"/>
                <a:chExt cx="197223" cy="1158178"/>
              </a:xfrm>
            </p:grpSpPr>
            <p:cxnSp>
              <p:nvCxnSpPr>
                <p:cNvPr id="94" name="直線矢印コネクタ 93">
                  <a:extLst>
                    <a:ext uri="{FF2B5EF4-FFF2-40B4-BE49-F238E27FC236}">
                      <a16:creationId xmlns:a16="http://schemas.microsoft.com/office/drawing/2014/main" id="{B5409387-04D9-FE17-0C77-BCE462DFD603}"/>
                    </a:ext>
                  </a:extLst>
                </p:cNvPr>
                <p:cNvCxnSpPr/>
                <p:nvPr/>
              </p:nvCxnSpPr>
              <p:spPr>
                <a:xfrm>
                  <a:off x="2422998" y="2522481"/>
                  <a:ext cx="0" cy="1158177"/>
                </a:xfrm>
                <a:prstGeom prst="straightConnector1">
                  <a:avLst/>
                </a:prstGeom>
                <a:ln w="28575" cap="rnd">
                  <a:solidFill>
                    <a:schemeClr val="bg1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直線矢印コネクタ 94">
                  <a:extLst>
                    <a:ext uri="{FF2B5EF4-FFF2-40B4-BE49-F238E27FC236}">
                      <a16:creationId xmlns:a16="http://schemas.microsoft.com/office/drawing/2014/main" id="{B48734BC-82D5-50CB-8292-284F4F7A9298}"/>
                    </a:ext>
                  </a:extLst>
                </p:cNvPr>
                <p:cNvCxnSpPr/>
                <p:nvPr/>
              </p:nvCxnSpPr>
              <p:spPr>
                <a:xfrm>
                  <a:off x="2225775" y="2522480"/>
                  <a:ext cx="0" cy="1158177"/>
                </a:xfrm>
                <a:prstGeom prst="straightConnector1">
                  <a:avLst/>
                </a:prstGeom>
                <a:ln w="28575" cap="rnd">
                  <a:solidFill>
                    <a:srgbClr val="B5B6B6"/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6" name="グループ化 75">
                <a:extLst>
                  <a:ext uri="{FF2B5EF4-FFF2-40B4-BE49-F238E27FC236}">
                    <a16:creationId xmlns:a16="http://schemas.microsoft.com/office/drawing/2014/main" id="{08E5A4B4-9E54-8298-7092-FF9036569B21}"/>
                  </a:ext>
                </a:extLst>
              </p:cNvPr>
              <p:cNvGrpSpPr/>
              <p:nvPr/>
            </p:nvGrpSpPr>
            <p:grpSpPr>
              <a:xfrm>
                <a:off x="6106568" y="3782905"/>
                <a:ext cx="94381" cy="227932"/>
                <a:chOff x="2195931" y="3079126"/>
                <a:chExt cx="197211" cy="1158178"/>
              </a:xfrm>
            </p:grpSpPr>
            <p:cxnSp>
              <p:nvCxnSpPr>
                <p:cNvPr id="92" name="直線矢印コネクタ 91">
                  <a:extLst>
                    <a:ext uri="{FF2B5EF4-FFF2-40B4-BE49-F238E27FC236}">
                      <a16:creationId xmlns:a16="http://schemas.microsoft.com/office/drawing/2014/main" id="{363B9EFF-5E97-CF01-7D80-2D8CB43D72A7}"/>
                    </a:ext>
                  </a:extLst>
                </p:cNvPr>
                <p:cNvCxnSpPr/>
                <p:nvPr/>
              </p:nvCxnSpPr>
              <p:spPr>
                <a:xfrm>
                  <a:off x="2393142" y="3079126"/>
                  <a:ext cx="0" cy="1158178"/>
                </a:xfrm>
                <a:prstGeom prst="straightConnector1">
                  <a:avLst/>
                </a:prstGeom>
                <a:ln w="28575" cap="rnd">
                  <a:solidFill>
                    <a:schemeClr val="bg1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直線矢印コネクタ 92">
                  <a:extLst>
                    <a:ext uri="{FF2B5EF4-FFF2-40B4-BE49-F238E27FC236}">
                      <a16:creationId xmlns:a16="http://schemas.microsoft.com/office/drawing/2014/main" id="{33C50C3C-B3FC-AB19-BFDB-70E1AF44AAF3}"/>
                    </a:ext>
                  </a:extLst>
                </p:cNvPr>
                <p:cNvCxnSpPr/>
                <p:nvPr/>
              </p:nvCxnSpPr>
              <p:spPr>
                <a:xfrm>
                  <a:off x="2195931" y="3079126"/>
                  <a:ext cx="0" cy="1158178"/>
                </a:xfrm>
                <a:prstGeom prst="straightConnector1">
                  <a:avLst/>
                </a:prstGeom>
                <a:ln w="28575" cap="rnd">
                  <a:solidFill>
                    <a:srgbClr val="B5B6B6"/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7" name="グループ化 76">
                <a:extLst>
                  <a:ext uri="{FF2B5EF4-FFF2-40B4-BE49-F238E27FC236}">
                    <a16:creationId xmlns:a16="http://schemas.microsoft.com/office/drawing/2014/main" id="{2C9F844D-A646-69D8-90CC-DCB98589C39C}"/>
                  </a:ext>
                </a:extLst>
              </p:cNvPr>
              <p:cNvGrpSpPr/>
              <p:nvPr/>
            </p:nvGrpSpPr>
            <p:grpSpPr>
              <a:xfrm>
                <a:off x="8053564" y="3799215"/>
                <a:ext cx="101925" cy="182808"/>
                <a:chOff x="2225775" y="2522480"/>
                <a:chExt cx="197223" cy="1158178"/>
              </a:xfrm>
            </p:grpSpPr>
            <p:cxnSp>
              <p:nvCxnSpPr>
                <p:cNvPr id="90" name="直線矢印コネクタ 89">
                  <a:extLst>
                    <a:ext uri="{FF2B5EF4-FFF2-40B4-BE49-F238E27FC236}">
                      <a16:creationId xmlns:a16="http://schemas.microsoft.com/office/drawing/2014/main" id="{4F7679AF-1E47-7C92-F1C4-6A062AC5D549}"/>
                    </a:ext>
                  </a:extLst>
                </p:cNvPr>
                <p:cNvCxnSpPr/>
                <p:nvPr/>
              </p:nvCxnSpPr>
              <p:spPr>
                <a:xfrm>
                  <a:off x="2422998" y="2522481"/>
                  <a:ext cx="0" cy="1158177"/>
                </a:xfrm>
                <a:prstGeom prst="straightConnector1">
                  <a:avLst/>
                </a:prstGeom>
                <a:ln w="28575" cap="rnd">
                  <a:solidFill>
                    <a:schemeClr val="bg1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直線矢印コネクタ 90">
                  <a:extLst>
                    <a:ext uri="{FF2B5EF4-FFF2-40B4-BE49-F238E27FC236}">
                      <a16:creationId xmlns:a16="http://schemas.microsoft.com/office/drawing/2014/main" id="{615F4F3E-0327-0CDF-208A-4B899AEB0026}"/>
                    </a:ext>
                  </a:extLst>
                </p:cNvPr>
                <p:cNvCxnSpPr/>
                <p:nvPr/>
              </p:nvCxnSpPr>
              <p:spPr>
                <a:xfrm>
                  <a:off x="2225775" y="2522480"/>
                  <a:ext cx="0" cy="1158177"/>
                </a:xfrm>
                <a:prstGeom prst="straightConnector1">
                  <a:avLst/>
                </a:prstGeom>
                <a:ln w="28575" cap="rnd">
                  <a:solidFill>
                    <a:srgbClr val="B5B6B6"/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8" name="グループ化 77">
                <a:extLst>
                  <a:ext uri="{FF2B5EF4-FFF2-40B4-BE49-F238E27FC236}">
                    <a16:creationId xmlns:a16="http://schemas.microsoft.com/office/drawing/2014/main" id="{2A52D0F3-1F1C-21E2-A5F6-F2DFC55B4D1C}"/>
                  </a:ext>
                </a:extLst>
              </p:cNvPr>
              <p:cNvGrpSpPr/>
              <p:nvPr/>
            </p:nvGrpSpPr>
            <p:grpSpPr>
              <a:xfrm>
                <a:off x="4312536" y="3825874"/>
                <a:ext cx="68922" cy="721101"/>
                <a:chOff x="11376351" y="2848203"/>
                <a:chExt cx="111319" cy="577815"/>
              </a:xfrm>
            </p:grpSpPr>
            <p:cxnSp>
              <p:nvCxnSpPr>
                <p:cNvPr id="88" name="直線矢印コネクタ 87">
                  <a:extLst>
                    <a:ext uri="{FF2B5EF4-FFF2-40B4-BE49-F238E27FC236}">
                      <a16:creationId xmlns:a16="http://schemas.microsoft.com/office/drawing/2014/main" id="{F88D1FF9-439F-1C9C-8603-89E71B5DBDA3}"/>
                    </a:ext>
                  </a:extLst>
                </p:cNvPr>
                <p:cNvCxnSpPr/>
                <p:nvPr/>
              </p:nvCxnSpPr>
              <p:spPr>
                <a:xfrm>
                  <a:off x="11487670" y="2848203"/>
                  <a:ext cx="0" cy="577815"/>
                </a:xfrm>
                <a:prstGeom prst="straightConnector1">
                  <a:avLst/>
                </a:prstGeom>
                <a:ln w="50800" cap="rnd">
                  <a:solidFill>
                    <a:schemeClr val="bg1"/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直線矢印コネクタ 88">
                  <a:extLst>
                    <a:ext uri="{FF2B5EF4-FFF2-40B4-BE49-F238E27FC236}">
                      <a16:creationId xmlns:a16="http://schemas.microsoft.com/office/drawing/2014/main" id="{96D1DEAC-FE91-FB5D-2C54-68F9E04FFA22}"/>
                    </a:ext>
                  </a:extLst>
                </p:cNvPr>
                <p:cNvCxnSpPr/>
                <p:nvPr/>
              </p:nvCxnSpPr>
              <p:spPr>
                <a:xfrm>
                  <a:off x="11376351" y="2848203"/>
                  <a:ext cx="0" cy="577815"/>
                </a:xfrm>
                <a:prstGeom prst="straightConnector1">
                  <a:avLst/>
                </a:prstGeom>
                <a:ln w="50800" cap="rnd">
                  <a:solidFill>
                    <a:srgbClr val="B5B6B6"/>
                  </a:solidFill>
                  <a:headEnd type="triangle"/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9" name="グループ化 78">
                <a:extLst>
                  <a:ext uri="{FF2B5EF4-FFF2-40B4-BE49-F238E27FC236}">
                    <a16:creationId xmlns:a16="http://schemas.microsoft.com/office/drawing/2014/main" id="{372F5A0A-DEF0-1E6B-EDB0-C7C1FEC1B19E}"/>
                  </a:ext>
                </a:extLst>
              </p:cNvPr>
              <p:cNvGrpSpPr/>
              <p:nvPr/>
            </p:nvGrpSpPr>
            <p:grpSpPr>
              <a:xfrm>
                <a:off x="4697463" y="3750624"/>
                <a:ext cx="50482" cy="232386"/>
                <a:chOff x="4686069" y="3324536"/>
                <a:chExt cx="50482" cy="504813"/>
              </a:xfrm>
            </p:grpSpPr>
            <p:cxnSp>
              <p:nvCxnSpPr>
                <p:cNvPr id="86" name="直線矢印コネクタ 85">
                  <a:extLst>
                    <a:ext uri="{FF2B5EF4-FFF2-40B4-BE49-F238E27FC236}">
                      <a16:creationId xmlns:a16="http://schemas.microsoft.com/office/drawing/2014/main" id="{24CA8129-4C8B-2F71-3F44-A129F5FCCC5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36551" y="3324536"/>
                  <a:ext cx="0" cy="504813"/>
                </a:xfrm>
                <a:prstGeom prst="straightConnector1">
                  <a:avLst/>
                </a:prstGeom>
                <a:ln w="28575" cap="rnd">
                  <a:solidFill>
                    <a:schemeClr val="bg1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直線矢印コネクタ 86">
                  <a:extLst>
                    <a:ext uri="{FF2B5EF4-FFF2-40B4-BE49-F238E27FC236}">
                      <a16:creationId xmlns:a16="http://schemas.microsoft.com/office/drawing/2014/main" id="{560C5D4F-332F-2E28-21A0-B37507A75E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86069" y="3324536"/>
                  <a:ext cx="0" cy="431808"/>
                </a:xfrm>
                <a:prstGeom prst="straightConnector1">
                  <a:avLst/>
                </a:prstGeom>
                <a:ln w="28575" cap="rnd">
                  <a:solidFill>
                    <a:srgbClr val="B5B6B6"/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0" name="グループ化 79">
                <a:extLst>
                  <a:ext uri="{FF2B5EF4-FFF2-40B4-BE49-F238E27FC236}">
                    <a16:creationId xmlns:a16="http://schemas.microsoft.com/office/drawing/2014/main" id="{5F3B536B-5C42-2EDD-DEC9-CB3F47446153}"/>
                  </a:ext>
                </a:extLst>
              </p:cNvPr>
              <p:cNvGrpSpPr/>
              <p:nvPr/>
            </p:nvGrpSpPr>
            <p:grpSpPr>
              <a:xfrm>
                <a:off x="9425663" y="3708750"/>
                <a:ext cx="45719" cy="265993"/>
                <a:chOff x="4672804" y="3225108"/>
                <a:chExt cx="45719" cy="577817"/>
              </a:xfrm>
            </p:grpSpPr>
            <p:cxnSp>
              <p:nvCxnSpPr>
                <p:cNvPr id="84" name="直線矢印コネクタ 83">
                  <a:extLst>
                    <a:ext uri="{FF2B5EF4-FFF2-40B4-BE49-F238E27FC236}">
                      <a16:creationId xmlns:a16="http://schemas.microsoft.com/office/drawing/2014/main" id="{1FD4A3E5-94A1-9225-9AEB-0D576D90298A}"/>
                    </a:ext>
                  </a:extLst>
                </p:cNvPr>
                <p:cNvCxnSpPr/>
                <p:nvPr/>
              </p:nvCxnSpPr>
              <p:spPr>
                <a:xfrm>
                  <a:off x="4718523" y="3225110"/>
                  <a:ext cx="0" cy="577815"/>
                </a:xfrm>
                <a:prstGeom prst="straightConnector1">
                  <a:avLst/>
                </a:prstGeom>
                <a:ln w="28575" cap="rnd">
                  <a:solidFill>
                    <a:schemeClr val="bg1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直線矢印コネクタ 84">
                  <a:extLst>
                    <a:ext uri="{FF2B5EF4-FFF2-40B4-BE49-F238E27FC236}">
                      <a16:creationId xmlns:a16="http://schemas.microsoft.com/office/drawing/2014/main" id="{80E0FF36-D8ED-319B-31A2-07DB7E946084}"/>
                    </a:ext>
                  </a:extLst>
                </p:cNvPr>
                <p:cNvCxnSpPr/>
                <p:nvPr/>
              </p:nvCxnSpPr>
              <p:spPr>
                <a:xfrm>
                  <a:off x="4672804" y="3225108"/>
                  <a:ext cx="0" cy="577815"/>
                </a:xfrm>
                <a:prstGeom prst="straightConnector1">
                  <a:avLst/>
                </a:prstGeom>
                <a:ln w="28575" cap="rnd">
                  <a:solidFill>
                    <a:srgbClr val="B5B6B6"/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1" name="グループ化 80">
                <a:extLst>
                  <a:ext uri="{FF2B5EF4-FFF2-40B4-BE49-F238E27FC236}">
                    <a16:creationId xmlns:a16="http://schemas.microsoft.com/office/drawing/2014/main" id="{8900DCE3-D15C-22E1-FD23-853F3C03783A}"/>
                  </a:ext>
                </a:extLst>
              </p:cNvPr>
              <p:cNvGrpSpPr/>
              <p:nvPr/>
            </p:nvGrpSpPr>
            <p:grpSpPr>
              <a:xfrm>
                <a:off x="9742011" y="3825874"/>
                <a:ext cx="84824" cy="721101"/>
                <a:chOff x="11376351" y="2848203"/>
                <a:chExt cx="137003" cy="577815"/>
              </a:xfrm>
            </p:grpSpPr>
            <p:cxnSp>
              <p:nvCxnSpPr>
                <p:cNvPr id="82" name="直線矢印コネクタ 81">
                  <a:extLst>
                    <a:ext uri="{FF2B5EF4-FFF2-40B4-BE49-F238E27FC236}">
                      <a16:creationId xmlns:a16="http://schemas.microsoft.com/office/drawing/2014/main" id="{96728085-1B82-5236-E62D-EA6C1A7E9AD5}"/>
                    </a:ext>
                  </a:extLst>
                </p:cNvPr>
                <p:cNvCxnSpPr/>
                <p:nvPr/>
              </p:nvCxnSpPr>
              <p:spPr>
                <a:xfrm>
                  <a:off x="11513354" y="2848203"/>
                  <a:ext cx="0" cy="577815"/>
                </a:xfrm>
                <a:prstGeom prst="straightConnector1">
                  <a:avLst/>
                </a:prstGeom>
                <a:ln w="50800" cap="rnd">
                  <a:solidFill>
                    <a:schemeClr val="bg1"/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直線矢印コネクタ 82">
                  <a:extLst>
                    <a:ext uri="{FF2B5EF4-FFF2-40B4-BE49-F238E27FC236}">
                      <a16:creationId xmlns:a16="http://schemas.microsoft.com/office/drawing/2014/main" id="{B17828AD-BC31-8655-89BB-BF87ABD5E2C3}"/>
                    </a:ext>
                  </a:extLst>
                </p:cNvPr>
                <p:cNvCxnSpPr/>
                <p:nvPr/>
              </p:nvCxnSpPr>
              <p:spPr>
                <a:xfrm>
                  <a:off x="11376351" y="2848203"/>
                  <a:ext cx="0" cy="577815"/>
                </a:xfrm>
                <a:prstGeom prst="straightConnector1">
                  <a:avLst/>
                </a:prstGeom>
                <a:ln w="50800" cap="rnd">
                  <a:solidFill>
                    <a:srgbClr val="B5B6B6"/>
                  </a:solidFill>
                  <a:headEnd type="triangle"/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104" name="図 103" descr="図形, 四角形">
              <a:extLst>
                <a:ext uri="{FF2B5EF4-FFF2-40B4-BE49-F238E27FC236}">
                  <a16:creationId xmlns:a16="http://schemas.microsoft.com/office/drawing/2014/main" id="{A42C2F51-B4FB-A25D-EAB8-5DC58E0C86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4431" y="3564244"/>
              <a:ext cx="5951631" cy="265992"/>
            </a:xfrm>
            <a:prstGeom prst="rect">
              <a:avLst/>
            </a:prstGeom>
          </p:spPr>
        </p:pic>
        <p:pic>
          <p:nvPicPr>
            <p:cNvPr id="105" name="図 104">
              <a:extLst>
                <a:ext uri="{FF2B5EF4-FFF2-40B4-BE49-F238E27FC236}">
                  <a16:creationId xmlns:a16="http://schemas.microsoft.com/office/drawing/2014/main" id="{EA62058B-88C6-C148-267A-47C87DB161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74042" y="3986900"/>
              <a:ext cx="163649" cy="84862"/>
            </a:xfrm>
            <a:prstGeom prst="rect">
              <a:avLst/>
            </a:prstGeom>
          </p:spPr>
        </p:pic>
        <p:pic>
          <p:nvPicPr>
            <p:cNvPr id="106" name="図 105">
              <a:extLst>
                <a:ext uri="{FF2B5EF4-FFF2-40B4-BE49-F238E27FC236}">
                  <a16:creationId xmlns:a16="http://schemas.microsoft.com/office/drawing/2014/main" id="{B6E8A9FF-2607-7EB3-2A9C-BB0D451FB0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99217" y="3978201"/>
              <a:ext cx="163649" cy="84862"/>
            </a:xfrm>
            <a:prstGeom prst="rect">
              <a:avLst/>
            </a:prstGeom>
          </p:spPr>
        </p:pic>
        <p:sp>
          <p:nvSpPr>
            <p:cNvPr id="107" name="テキスト ボックス 106">
              <a:extLst>
                <a:ext uri="{FF2B5EF4-FFF2-40B4-BE49-F238E27FC236}">
                  <a16:creationId xmlns:a16="http://schemas.microsoft.com/office/drawing/2014/main" id="{01484544-6877-6F63-B7AB-CDC052C5E2DD}"/>
                </a:ext>
              </a:extLst>
            </p:cNvPr>
            <p:cNvSpPr txBox="1"/>
            <p:nvPr/>
          </p:nvSpPr>
          <p:spPr>
            <a:xfrm>
              <a:off x="9571301" y="5736804"/>
              <a:ext cx="7152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50" b="1" dirty="0">
                  <a:solidFill>
                    <a:srgbClr val="B5B6B6"/>
                  </a:solidFill>
                </a:rPr>
                <a:t>monitor</a:t>
              </a:r>
              <a:endParaRPr kumimoji="1" lang="ja-JP" altLang="en-US" sz="1050" b="1" dirty="0">
                <a:solidFill>
                  <a:srgbClr val="B5B6B6"/>
                </a:solidFill>
              </a:endParaRPr>
            </a:p>
          </p:txBody>
        </p:sp>
        <p:sp>
          <p:nvSpPr>
            <p:cNvPr id="108" name="テキスト ボックス 107">
              <a:extLst>
                <a:ext uri="{FF2B5EF4-FFF2-40B4-BE49-F238E27FC236}">
                  <a16:creationId xmlns:a16="http://schemas.microsoft.com/office/drawing/2014/main" id="{7562FF7D-260C-9EAA-41D6-16EAA1241E13}"/>
                </a:ext>
              </a:extLst>
            </p:cNvPr>
            <p:cNvSpPr txBox="1"/>
            <p:nvPr/>
          </p:nvSpPr>
          <p:spPr>
            <a:xfrm>
              <a:off x="9996159" y="5277707"/>
              <a:ext cx="665567" cy="3847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b="1" dirty="0">
                  <a:solidFill>
                    <a:schemeClr val="bg1"/>
                  </a:solidFill>
                </a:rPr>
                <a:t>PATH</a:t>
              </a:r>
              <a:endParaRPr kumimoji="1" lang="en-US" altLang="ja-JP" sz="1100" b="1" dirty="0">
                <a:solidFill>
                  <a:schemeClr val="bg1"/>
                </a:solidFill>
              </a:endParaRPr>
            </a:p>
            <a:p>
              <a:r>
                <a:rPr lang="en-US" altLang="ja-JP" sz="1100" b="1" dirty="0">
                  <a:solidFill>
                    <a:schemeClr val="bg1"/>
                  </a:solidFill>
                </a:rPr>
                <a:t>control</a:t>
              </a:r>
              <a:endParaRPr kumimoji="1" lang="ja-JP" altLang="en-US" sz="11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1" name="グループ化 110">
            <a:extLst>
              <a:ext uri="{FF2B5EF4-FFF2-40B4-BE49-F238E27FC236}">
                <a16:creationId xmlns:a16="http://schemas.microsoft.com/office/drawing/2014/main" id="{F03D5651-84F4-FB1D-94AF-4E8D51AB039A}"/>
              </a:ext>
            </a:extLst>
          </p:cNvPr>
          <p:cNvGrpSpPr/>
          <p:nvPr/>
        </p:nvGrpSpPr>
        <p:grpSpPr>
          <a:xfrm>
            <a:off x="766774" y="3179521"/>
            <a:ext cx="4593862" cy="2936679"/>
            <a:chOff x="766774" y="3179521"/>
            <a:chExt cx="4593862" cy="2936679"/>
          </a:xfrm>
        </p:grpSpPr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362B5F88-FB28-C1F6-A216-604E2D49EAB1}"/>
                </a:ext>
              </a:extLst>
            </p:cNvPr>
            <p:cNvSpPr txBox="1"/>
            <p:nvPr/>
          </p:nvSpPr>
          <p:spPr>
            <a:xfrm>
              <a:off x="2152398" y="5469869"/>
              <a:ext cx="10198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b="1" dirty="0">
                  <a:solidFill>
                    <a:schemeClr val="bg1"/>
                  </a:solidFill>
                </a:rPr>
                <a:t>SRv6</a:t>
              </a:r>
            </a:p>
            <a:p>
              <a:pPr algn="ctr"/>
              <a:r>
                <a:rPr lang="en-US" altLang="ja-JP" b="1" dirty="0">
                  <a:solidFill>
                    <a:schemeClr val="bg1"/>
                  </a:solidFill>
                </a:rPr>
                <a:t>End.AN</a:t>
              </a:r>
              <a:endParaRPr kumimoji="1" lang="ja-JP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47" name="楕円 46">
              <a:extLst>
                <a:ext uri="{FF2B5EF4-FFF2-40B4-BE49-F238E27FC236}">
                  <a16:creationId xmlns:a16="http://schemas.microsoft.com/office/drawing/2014/main" id="{89DC811F-9AA9-8CD3-3CB1-CBD83F11CB3C}"/>
                </a:ext>
              </a:extLst>
            </p:cNvPr>
            <p:cNvSpPr/>
            <p:nvPr/>
          </p:nvSpPr>
          <p:spPr>
            <a:xfrm>
              <a:off x="1081079" y="4273671"/>
              <a:ext cx="1134402" cy="1134402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2">
                  <a:lumMod val="50000"/>
                  <a:lumOff val="50000"/>
                </a:schemeClr>
              </a:solidFill>
            </a:ln>
            <a:scene3d>
              <a:camera prst="isometricOffAxis2Top"/>
              <a:lightRig rig="threePt" dir="t"/>
            </a:scene3d>
            <a:sp3d extrusionH="1060450" contourW="12700">
              <a:contourClr>
                <a:schemeClr val="bg1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 dirty="0"/>
            </a:p>
          </p:txBody>
        </p:sp>
        <p:sp>
          <p:nvSpPr>
            <p:cNvPr id="48" name="楕円 47">
              <a:extLst>
                <a:ext uri="{FF2B5EF4-FFF2-40B4-BE49-F238E27FC236}">
                  <a16:creationId xmlns:a16="http://schemas.microsoft.com/office/drawing/2014/main" id="{0268A932-A8D2-0F26-EA42-2BF4A81CD71C}"/>
                </a:ext>
              </a:extLst>
            </p:cNvPr>
            <p:cNvSpPr/>
            <p:nvPr/>
          </p:nvSpPr>
          <p:spPr>
            <a:xfrm>
              <a:off x="1087668" y="3179521"/>
              <a:ext cx="1125834" cy="1125834"/>
            </a:xfrm>
            <a:prstGeom prst="ellipse">
              <a:avLst/>
            </a:prstGeom>
            <a:solidFill>
              <a:schemeClr val="tx2"/>
            </a:solidFill>
            <a:scene3d>
              <a:camera prst="isometricOffAxis2Top"/>
              <a:lightRig rig="threePt" dir="t"/>
            </a:scene3d>
            <a:sp3d extrusionH="1136650" contourW="12700">
              <a:contourClr>
                <a:schemeClr val="bg1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cxnSp>
          <p:nvCxnSpPr>
            <p:cNvPr id="49" name="直線コネクタ 48">
              <a:extLst>
                <a:ext uri="{FF2B5EF4-FFF2-40B4-BE49-F238E27FC236}">
                  <a16:creationId xmlns:a16="http://schemas.microsoft.com/office/drawing/2014/main" id="{8EB560B3-2440-0708-358C-3FC86B7AA61C}"/>
                </a:ext>
              </a:extLst>
            </p:cNvPr>
            <p:cNvCxnSpPr>
              <a:cxnSpLocks/>
            </p:cNvCxnSpPr>
            <p:nvPr/>
          </p:nvCxnSpPr>
          <p:spPr>
            <a:xfrm>
              <a:off x="1150017" y="4870333"/>
              <a:ext cx="141320" cy="0"/>
            </a:xfrm>
            <a:prstGeom prst="line">
              <a:avLst/>
            </a:prstGeom>
            <a:ln>
              <a:solidFill>
                <a:schemeClr val="accent1">
                  <a:alpha val="17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フリーフォーム: 図形 49">
              <a:extLst>
                <a:ext uri="{FF2B5EF4-FFF2-40B4-BE49-F238E27FC236}">
                  <a16:creationId xmlns:a16="http://schemas.microsoft.com/office/drawing/2014/main" id="{64BE0D1D-8400-6FBA-201F-F7CB4561B003}"/>
                </a:ext>
              </a:extLst>
            </p:cNvPr>
            <p:cNvSpPr/>
            <p:nvPr/>
          </p:nvSpPr>
          <p:spPr>
            <a:xfrm>
              <a:off x="1162639" y="4323137"/>
              <a:ext cx="938384" cy="1084936"/>
            </a:xfrm>
            <a:custGeom>
              <a:avLst/>
              <a:gdLst>
                <a:gd name="connsiteX0" fmla="*/ 0 w 1027044"/>
                <a:gd name="connsiteY0" fmla="*/ 384313 h 384313"/>
                <a:gd name="connsiteX1" fmla="*/ 0 w 1027044"/>
                <a:gd name="connsiteY1" fmla="*/ 0 h 384313"/>
                <a:gd name="connsiteX2" fmla="*/ 1027044 w 1027044"/>
                <a:gd name="connsiteY2" fmla="*/ 0 h 384313"/>
                <a:gd name="connsiteX3" fmla="*/ 1020418 w 1027044"/>
                <a:gd name="connsiteY3" fmla="*/ 384313 h 384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7044" h="384313">
                  <a:moveTo>
                    <a:pt x="0" y="384313"/>
                  </a:moveTo>
                  <a:lnTo>
                    <a:pt x="0" y="0"/>
                  </a:lnTo>
                  <a:lnTo>
                    <a:pt x="1027044" y="0"/>
                  </a:lnTo>
                  <a:lnTo>
                    <a:pt x="1020418" y="384313"/>
                  </a:lnTo>
                </a:path>
              </a:pathLst>
            </a:cu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cxnSp>
          <p:nvCxnSpPr>
            <p:cNvPr id="51" name="直線コネクタ 50">
              <a:extLst>
                <a:ext uri="{FF2B5EF4-FFF2-40B4-BE49-F238E27FC236}">
                  <a16:creationId xmlns:a16="http://schemas.microsoft.com/office/drawing/2014/main" id="{7BF56920-17CB-7B2D-E6A1-020FCBB259D9}"/>
                </a:ext>
              </a:extLst>
            </p:cNvPr>
            <p:cNvCxnSpPr>
              <a:cxnSpLocks/>
            </p:cNvCxnSpPr>
            <p:nvPr/>
          </p:nvCxnSpPr>
          <p:spPr>
            <a:xfrm>
              <a:off x="766774" y="5403279"/>
              <a:ext cx="1789214" cy="75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B6B5FD72-4A71-80A9-C9C5-BA30A02EB856}"/>
                </a:ext>
              </a:extLst>
            </p:cNvPr>
            <p:cNvSpPr/>
            <p:nvPr/>
          </p:nvSpPr>
          <p:spPr>
            <a:xfrm>
              <a:off x="1262339" y="4227994"/>
              <a:ext cx="739982" cy="307778"/>
            </a:xfrm>
            <a:prstGeom prst="rect">
              <a:avLst/>
            </a:prstGeom>
            <a:solidFill>
              <a:srgbClr val="030411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100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3BD85D8-147E-50C1-73B4-737A3A7998FF}"/>
                </a:ext>
              </a:extLst>
            </p:cNvPr>
            <p:cNvSpPr txBox="1"/>
            <p:nvPr/>
          </p:nvSpPr>
          <p:spPr>
            <a:xfrm>
              <a:off x="1529380" y="4076916"/>
              <a:ext cx="1847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kumimoji="1" lang="en-US" altLang="ja-JP" sz="1000" b="1" dirty="0">
                <a:solidFill>
                  <a:schemeClr val="bg1"/>
                </a:solidFill>
              </a:endParaRPr>
            </a:p>
          </p:txBody>
        </p:sp>
        <p:grpSp>
          <p:nvGrpSpPr>
            <p:cNvPr id="54" name="グループ化 53">
              <a:extLst>
                <a:ext uri="{FF2B5EF4-FFF2-40B4-BE49-F238E27FC236}">
                  <a16:creationId xmlns:a16="http://schemas.microsoft.com/office/drawing/2014/main" id="{B53F9995-F863-BE23-6FAD-8A394B38D545}"/>
                </a:ext>
              </a:extLst>
            </p:cNvPr>
            <p:cNvGrpSpPr/>
            <p:nvPr/>
          </p:nvGrpSpPr>
          <p:grpSpPr>
            <a:xfrm>
              <a:off x="1176285" y="5226134"/>
              <a:ext cx="871786" cy="369326"/>
              <a:chOff x="6554652" y="4252997"/>
              <a:chExt cx="958745" cy="385389"/>
            </a:xfrm>
          </p:grpSpPr>
          <p:sp>
            <p:nvSpPr>
              <p:cNvPr id="55" name="正方形/長方形 54">
                <a:extLst>
                  <a:ext uri="{FF2B5EF4-FFF2-40B4-BE49-F238E27FC236}">
                    <a16:creationId xmlns:a16="http://schemas.microsoft.com/office/drawing/2014/main" id="{ABDBDE0E-BE8E-54ED-AC54-D6FD168148B1}"/>
                  </a:ext>
                </a:extLst>
              </p:cNvPr>
              <p:cNvSpPr/>
              <p:nvPr/>
            </p:nvSpPr>
            <p:spPr>
              <a:xfrm>
                <a:off x="6713358" y="4252997"/>
                <a:ext cx="676517" cy="385389"/>
              </a:xfrm>
              <a:prstGeom prst="rect">
                <a:avLst/>
              </a:prstGeom>
              <a:solidFill>
                <a:srgbClr val="030411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050" dirty="0"/>
              </a:p>
            </p:txBody>
          </p:sp>
          <p:sp>
            <p:nvSpPr>
              <p:cNvPr id="56" name="テキスト ボックス 55">
                <a:extLst>
                  <a:ext uri="{FF2B5EF4-FFF2-40B4-BE49-F238E27FC236}">
                    <a16:creationId xmlns:a16="http://schemas.microsoft.com/office/drawing/2014/main" id="{5829464E-AFE3-72CB-44E3-D02F67B369D9}"/>
                  </a:ext>
                </a:extLst>
              </p:cNvPr>
              <p:cNvSpPr txBox="1"/>
              <p:nvPr/>
            </p:nvSpPr>
            <p:spPr>
              <a:xfrm>
                <a:off x="6554652" y="4275943"/>
                <a:ext cx="958745" cy="353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800" b="1" dirty="0">
                    <a:solidFill>
                      <a:schemeClr val="bg1"/>
                    </a:solidFill>
                  </a:rPr>
                  <a:t>Packet</a:t>
                </a:r>
              </a:p>
              <a:p>
                <a:pPr algn="ctr"/>
                <a:r>
                  <a:rPr kumimoji="1" lang="en-US" altLang="ja-JP" sz="800" b="1" dirty="0">
                    <a:solidFill>
                      <a:schemeClr val="bg1"/>
                    </a:solidFill>
                  </a:rPr>
                  <a:t>Forwarding</a:t>
                </a:r>
                <a:endParaRPr kumimoji="1" lang="ja-JP" altLang="en-US" sz="8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AB432F54-FCAF-D54E-194C-221ADC28DAB4}"/>
                </a:ext>
              </a:extLst>
            </p:cNvPr>
            <p:cNvSpPr txBox="1"/>
            <p:nvPr/>
          </p:nvSpPr>
          <p:spPr>
            <a:xfrm>
              <a:off x="1239161" y="4255075"/>
              <a:ext cx="788999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dirty="0">
                  <a:solidFill>
                    <a:schemeClr val="bg1"/>
                  </a:solidFill>
                  <a:latin typeface="Noto Sans JP Black" panose="020B0200000000000000" pitchFamily="50" charset="-128"/>
                  <a:ea typeface="Noto Sans JP Black" panose="020B0200000000000000" pitchFamily="50" charset="-128"/>
                </a:rPr>
                <a:t>Computation</a:t>
              </a:r>
              <a:endParaRPr kumimoji="1" lang="ja-JP" altLang="en-US" sz="700" dirty="0">
                <a:solidFill>
                  <a:schemeClr val="bg1"/>
                </a:solidFill>
                <a:latin typeface="Noto Sans JP Black" panose="020B0200000000000000" pitchFamily="50" charset="-128"/>
                <a:ea typeface="Noto Sans JP Black" panose="020B0200000000000000" pitchFamily="50" charset="-128"/>
              </a:endParaRPr>
            </a:p>
          </p:txBody>
        </p:sp>
        <p:sp>
          <p:nvSpPr>
            <p:cNvPr id="109" name="正方形/長方形 410">
              <a:extLst>
                <a:ext uri="{FF2B5EF4-FFF2-40B4-BE49-F238E27FC236}">
                  <a16:creationId xmlns:a16="http://schemas.microsoft.com/office/drawing/2014/main" id="{479147D7-FD05-9BE3-8A2D-CE34EB84AD00}"/>
                </a:ext>
              </a:extLst>
            </p:cNvPr>
            <p:cNvSpPr/>
            <p:nvPr/>
          </p:nvSpPr>
          <p:spPr>
            <a:xfrm>
              <a:off x="2220091" y="3698326"/>
              <a:ext cx="3140545" cy="2170675"/>
            </a:xfrm>
            <a:custGeom>
              <a:avLst/>
              <a:gdLst>
                <a:gd name="connsiteX0" fmla="*/ 0 w 3161017"/>
                <a:gd name="connsiteY0" fmla="*/ 0 h 1351531"/>
                <a:gd name="connsiteX1" fmla="*/ 3161017 w 3161017"/>
                <a:gd name="connsiteY1" fmla="*/ 0 h 1351531"/>
                <a:gd name="connsiteX2" fmla="*/ 3161017 w 3161017"/>
                <a:gd name="connsiteY2" fmla="*/ 1351531 h 1351531"/>
                <a:gd name="connsiteX3" fmla="*/ 0 w 3161017"/>
                <a:gd name="connsiteY3" fmla="*/ 1351531 h 1351531"/>
                <a:gd name="connsiteX4" fmla="*/ 0 w 3161017"/>
                <a:gd name="connsiteY4" fmla="*/ 0 h 1351531"/>
                <a:gd name="connsiteX0" fmla="*/ 0 w 3161017"/>
                <a:gd name="connsiteY0" fmla="*/ 0 h 1351531"/>
                <a:gd name="connsiteX1" fmla="*/ 3140545 w 3161017"/>
                <a:gd name="connsiteY1" fmla="*/ 238836 h 1351531"/>
                <a:gd name="connsiteX2" fmla="*/ 3161017 w 3161017"/>
                <a:gd name="connsiteY2" fmla="*/ 1351531 h 1351531"/>
                <a:gd name="connsiteX3" fmla="*/ 0 w 3161017"/>
                <a:gd name="connsiteY3" fmla="*/ 1351531 h 1351531"/>
                <a:gd name="connsiteX4" fmla="*/ 0 w 3161017"/>
                <a:gd name="connsiteY4" fmla="*/ 0 h 1351531"/>
                <a:gd name="connsiteX0" fmla="*/ 0 w 3167841"/>
                <a:gd name="connsiteY0" fmla="*/ 0 h 1351531"/>
                <a:gd name="connsiteX1" fmla="*/ 3140545 w 3167841"/>
                <a:gd name="connsiteY1" fmla="*/ 238836 h 1351531"/>
                <a:gd name="connsiteX2" fmla="*/ 3167841 w 3167841"/>
                <a:gd name="connsiteY2" fmla="*/ 1235525 h 1351531"/>
                <a:gd name="connsiteX3" fmla="*/ 0 w 3167841"/>
                <a:gd name="connsiteY3" fmla="*/ 1351531 h 1351531"/>
                <a:gd name="connsiteX4" fmla="*/ 0 w 3167841"/>
                <a:gd name="connsiteY4" fmla="*/ 0 h 1351531"/>
                <a:gd name="connsiteX0" fmla="*/ 0 w 3140545"/>
                <a:gd name="connsiteY0" fmla="*/ 0 h 1351531"/>
                <a:gd name="connsiteX1" fmla="*/ 3140545 w 3140545"/>
                <a:gd name="connsiteY1" fmla="*/ 238836 h 1351531"/>
                <a:gd name="connsiteX2" fmla="*/ 3140545 w 3140545"/>
                <a:gd name="connsiteY2" fmla="*/ 1242349 h 1351531"/>
                <a:gd name="connsiteX3" fmla="*/ 0 w 3140545"/>
                <a:gd name="connsiteY3" fmla="*/ 1351531 h 1351531"/>
                <a:gd name="connsiteX4" fmla="*/ 0 w 3140545"/>
                <a:gd name="connsiteY4" fmla="*/ 0 h 1351531"/>
                <a:gd name="connsiteX0" fmla="*/ 0 w 3140545"/>
                <a:gd name="connsiteY0" fmla="*/ 0 h 2075916"/>
                <a:gd name="connsiteX1" fmla="*/ 3140545 w 3140545"/>
                <a:gd name="connsiteY1" fmla="*/ 238836 h 2075916"/>
                <a:gd name="connsiteX2" fmla="*/ 3140545 w 3140545"/>
                <a:gd name="connsiteY2" fmla="*/ 1242349 h 2075916"/>
                <a:gd name="connsiteX3" fmla="*/ 0 w 3140545"/>
                <a:gd name="connsiteY3" fmla="*/ 2075916 h 2075916"/>
                <a:gd name="connsiteX4" fmla="*/ 0 w 3140545"/>
                <a:gd name="connsiteY4" fmla="*/ 0 h 2075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40545" h="2075916">
                  <a:moveTo>
                    <a:pt x="0" y="0"/>
                  </a:moveTo>
                  <a:lnTo>
                    <a:pt x="3140545" y="238836"/>
                  </a:lnTo>
                  <a:lnTo>
                    <a:pt x="3140545" y="1242349"/>
                  </a:lnTo>
                  <a:lnTo>
                    <a:pt x="0" y="20759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B6B6">
                <a:alpha val="23922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123" name="図 122">
            <a:extLst>
              <a:ext uri="{FF2B5EF4-FFF2-40B4-BE49-F238E27FC236}">
                <a16:creationId xmlns:a16="http://schemas.microsoft.com/office/drawing/2014/main" id="{AB0948BE-C7B1-DE67-0953-A711DEE64D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7302" y="3621018"/>
            <a:ext cx="6974428" cy="2591025"/>
          </a:xfrm>
          <a:prstGeom prst="rect">
            <a:avLst/>
          </a:prstGeom>
        </p:spPr>
      </p:pic>
      <p:sp>
        <p:nvSpPr>
          <p:cNvPr id="4" name="タイトル 1">
            <a:extLst>
              <a:ext uri="{FF2B5EF4-FFF2-40B4-BE49-F238E27FC236}">
                <a16:creationId xmlns:a16="http://schemas.microsoft.com/office/drawing/2014/main" id="{70A93968-3CFC-811D-09E3-720512B5BAF5}"/>
              </a:ext>
            </a:extLst>
          </p:cNvPr>
          <p:cNvSpPr txBox="1">
            <a:spLocks/>
          </p:cNvSpPr>
          <p:nvPr/>
        </p:nvSpPr>
        <p:spPr>
          <a:xfrm>
            <a:off x="228248" y="190481"/>
            <a:ext cx="11543783" cy="107205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b="1" kern="12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sz="36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インラインコンピューティング</a:t>
            </a:r>
            <a:endParaRPr lang="en-US" altLang="ja-JP" sz="3600" dirty="0">
              <a:solidFill>
                <a:schemeClr val="bg1"/>
              </a:solidFill>
              <a:latin typeface="+mn-ea"/>
              <a:ea typeface="+mn-ea"/>
              <a:cs typeface="+mn-cs"/>
            </a:endParaRPr>
          </a:p>
          <a:p>
            <a:r>
              <a:rPr lang="ja-JP" altLang="en-US" sz="36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プラットフォーム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6B31ABD-5403-50D3-BC53-B0D2F2F5A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1F03-9459-BF47-85FC-929A1BD0B055}" type="slidenum">
              <a:rPr kumimoji="1" lang="ja-JP" altLang="en-US" smtClean="0"/>
              <a:pPr/>
              <a:t>3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756876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四角形: 角を丸くする 217">
            <a:extLst>
              <a:ext uri="{FF2B5EF4-FFF2-40B4-BE49-F238E27FC236}">
                <a16:creationId xmlns:a16="http://schemas.microsoft.com/office/drawing/2014/main" id="{61A29BBB-971E-5EEE-AFA4-13B51FD3269D}"/>
              </a:ext>
            </a:extLst>
          </p:cNvPr>
          <p:cNvSpPr/>
          <p:nvPr/>
        </p:nvSpPr>
        <p:spPr>
          <a:xfrm>
            <a:off x="9003151" y="4559968"/>
            <a:ext cx="2262247" cy="1607416"/>
          </a:xfrm>
          <a:prstGeom prst="roundRect">
            <a:avLst/>
          </a:prstGeom>
          <a:solidFill>
            <a:schemeClr val="accent1">
              <a:alpha val="49000"/>
            </a:schemeClr>
          </a:solidFill>
          <a:effectLst>
            <a:outerShdw blurRad="152400" dist="165100" dir="5400000" sx="90000" sy="-19000" rotWithShape="0">
              <a:schemeClr val="bg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7" name="四角形: 角を丸くする 216">
            <a:extLst>
              <a:ext uri="{FF2B5EF4-FFF2-40B4-BE49-F238E27FC236}">
                <a16:creationId xmlns:a16="http://schemas.microsoft.com/office/drawing/2014/main" id="{299D8A27-3439-FD78-3105-8F04A2325BD0}"/>
              </a:ext>
            </a:extLst>
          </p:cNvPr>
          <p:cNvSpPr/>
          <p:nvPr/>
        </p:nvSpPr>
        <p:spPr>
          <a:xfrm>
            <a:off x="6138414" y="4568283"/>
            <a:ext cx="2262247" cy="1607416"/>
          </a:xfrm>
          <a:prstGeom prst="roundRect">
            <a:avLst/>
          </a:prstGeom>
          <a:solidFill>
            <a:schemeClr val="accent1">
              <a:alpha val="49000"/>
            </a:schemeClr>
          </a:solidFill>
          <a:effectLst>
            <a:outerShdw blurRad="152400" dist="165100" dir="5400000" sx="90000" sy="-19000" rotWithShape="0">
              <a:schemeClr val="bg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6" name="四角形: 角を丸くする 215">
            <a:extLst>
              <a:ext uri="{FF2B5EF4-FFF2-40B4-BE49-F238E27FC236}">
                <a16:creationId xmlns:a16="http://schemas.microsoft.com/office/drawing/2014/main" id="{459754E7-B1B5-9B9D-DA46-B84E0F5D7FCB}"/>
              </a:ext>
            </a:extLst>
          </p:cNvPr>
          <p:cNvSpPr/>
          <p:nvPr/>
        </p:nvSpPr>
        <p:spPr>
          <a:xfrm>
            <a:off x="3462007" y="4559968"/>
            <a:ext cx="2262247" cy="1607416"/>
          </a:xfrm>
          <a:prstGeom prst="roundRect">
            <a:avLst/>
          </a:prstGeom>
          <a:solidFill>
            <a:schemeClr val="accent1">
              <a:alpha val="49000"/>
            </a:schemeClr>
          </a:solidFill>
          <a:effectLst>
            <a:outerShdw blurRad="152400" dist="165100" dir="5400000" sx="90000" sy="-19000" rotWithShape="0">
              <a:schemeClr val="bg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4" name="グループ化 213">
            <a:extLst>
              <a:ext uri="{FF2B5EF4-FFF2-40B4-BE49-F238E27FC236}">
                <a16:creationId xmlns:a16="http://schemas.microsoft.com/office/drawing/2014/main" id="{53DCC1EA-1B16-1076-53FE-F4E78CDE9B3C}"/>
              </a:ext>
            </a:extLst>
          </p:cNvPr>
          <p:cNvGrpSpPr/>
          <p:nvPr/>
        </p:nvGrpSpPr>
        <p:grpSpPr>
          <a:xfrm>
            <a:off x="710386" y="2163126"/>
            <a:ext cx="3029503" cy="1768548"/>
            <a:chOff x="520900" y="1002326"/>
            <a:chExt cx="3029503" cy="1768548"/>
          </a:xfrm>
        </p:grpSpPr>
        <p:pic>
          <p:nvPicPr>
            <p:cNvPr id="111" name="図 110" descr="乗る, 建物, 電車, 跡 が含まれている画像">
              <a:extLst>
                <a:ext uri="{FF2B5EF4-FFF2-40B4-BE49-F238E27FC236}">
                  <a16:creationId xmlns:a16="http://schemas.microsoft.com/office/drawing/2014/main" id="{22309D9B-D1A9-95B7-AAC9-428495A61D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0747" y="1112912"/>
              <a:ext cx="2809656" cy="158043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12" name="テキスト ボックス 111">
              <a:extLst>
                <a:ext uri="{FF2B5EF4-FFF2-40B4-BE49-F238E27FC236}">
                  <a16:creationId xmlns:a16="http://schemas.microsoft.com/office/drawing/2014/main" id="{3D671CE0-4F65-2B07-E198-502A59E45616}"/>
                </a:ext>
              </a:extLst>
            </p:cNvPr>
            <p:cNvSpPr txBox="1"/>
            <p:nvPr/>
          </p:nvSpPr>
          <p:spPr>
            <a:xfrm>
              <a:off x="1157739" y="1563383"/>
              <a:ext cx="15817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41E3D"/>
                  </a:solidFill>
                  <a:effectLst/>
                  <a:uLnTx/>
                  <a:uFillTx/>
                  <a:latin typeface="メイリオ" panose="020B0604030504040204" pitchFamily="50" charset="-128"/>
                  <a:ea typeface="メイリオ" panose="020B0604030504040204" pitchFamily="50" charset="-128"/>
                  <a:cs typeface="ADLaM Display" panose="02010000000000000000" pitchFamily="2" charset="0"/>
                </a:rPr>
                <a:t>Live Event</a:t>
              </a:r>
              <a:endPara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41E3D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DLaM Display" panose="02010000000000000000" pitchFamily="2" charset="0"/>
              </a:endParaRPr>
            </a:p>
          </p:txBody>
        </p:sp>
        <p:pic>
          <p:nvPicPr>
            <p:cNvPr id="113" name="図 112" descr="挿絵 が含まれている画像&#10;&#10;自動的に生成された説明">
              <a:extLst>
                <a:ext uri="{FF2B5EF4-FFF2-40B4-BE49-F238E27FC236}">
                  <a16:creationId xmlns:a16="http://schemas.microsoft.com/office/drawing/2014/main" id="{CD60E85E-80BA-403D-3CCA-C60A368115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3044" y="1002326"/>
              <a:ext cx="716605" cy="341765"/>
            </a:xfrm>
            <a:prstGeom prst="rect">
              <a:avLst/>
            </a:prstGeom>
          </p:spPr>
        </p:pic>
        <p:pic>
          <p:nvPicPr>
            <p:cNvPr id="114" name="図 113">
              <a:extLst>
                <a:ext uri="{FF2B5EF4-FFF2-40B4-BE49-F238E27FC236}">
                  <a16:creationId xmlns:a16="http://schemas.microsoft.com/office/drawing/2014/main" id="{98339041-FA9A-C480-913F-72BE857AAB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20900" y="2298383"/>
              <a:ext cx="560859" cy="356910"/>
            </a:xfrm>
            <a:prstGeom prst="rect">
              <a:avLst/>
            </a:prstGeom>
          </p:spPr>
        </p:pic>
        <p:pic>
          <p:nvPicPr>
            <p:cNvPr id="115" name="図 114">
              <a:extLst>
                <a:ext uri="{FF2B5EF4-FFF2-40B4-BE49-F238E27FC236}">
                  <a16:creationId xmlns:a16="http://schemas.microsoft.com/office/drawing/2014/main" id="{81D10E8F-078D-A0CC-D1C0-80E8E0CF74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662" y="2413964"/>
              <a:ext cx="560859" cy="356910"/>
            </a:xfrm>
            <a:prstGeom prst="rect">
              <a:avLst/>
            </a:prstGeom>
          </p:spPr>
        </p:pic>
      </p:grpSp>
      <p:sp>
        <p:nvSpPr>
          <p:cNvPr id="206" name="テキスト ボックス 205">
            <a:extLst>
              <a:ext uri="{FF2B5EF4-FFF2-40B4-BE49-F238E27FC236}">
                <a16:creationId xmlns:a16="http://schemas.microsoft.com/office/drawing/2014/main" id="{8C1F25CB-3A14-2E67-FBA6-79EC642ED713}"/>
              </a:ext>
            </a:extLst>
          </p:cNvPr>
          <p:cNvSpPr txBox="1"/>
          <p:nvPr/>
        </p:nvSpPr>
        <p:spPr>
          <a:xfrm>
            <a:off x="3895920" y="5712098"/>
            <a:ext cx="12989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DLaM Display" panose="02010000000000000000" pitchFamily="2" charset="0"/>
              </a:rPr>
              <a:t>Metaverse</a:t>
            </a:r>
            <a:endParaRPr kumimoji="1" lang="ja-JP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ADLaM Display" panose="02010000000000000000" pitchFamily="2" charset="0"/>
            </a:endParaRPr>
          </a:p>
        </p:txBody>
      </p:sp>
      <p:pic>
        <p:nvPicPr>
          <p:cNvPr id="207" name="図 206" descr="挿絵, 時計, 光 が含まれている画像&#10;&#10;自動的に生成された説明">
            <a:extLst>
              <a:ext uri="{FF2B5EF4-FFF2-40B4-BE49-F238E27FC236}">
                <a16:creationId xmlns:a16="http://schemas.microsoft.com/office/drawing/2014/main" id="{6FA2D3B3-51B7-FD4C-77FD-8025A9373B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773" y="4674133"/>
            <a:ext cx="2083275" cy="1041637"/>
          </a:xfrm>
          <a:prstGeom prst="rect">
            <a:avLst/>
          </a:prstGeom>
        </p:spPr>
      </p:pic>
      <p:grpSp>
        <p:nvGrpSpPr>
          <p:cNvPr id="208" name="グループ化 207">
            <a:extLst>
              <a:ext uri="{FF2B5EF4-FFF2-40B4-BE49-F238E27FC236}">
                <a16:creationId xmlns:a16="http://schemas.microsoft.com/office/drawing/2014/main" id="{9203CDBE-4D46-EC58-1B30-0DEC4CCC9EAA}"/>
              </a:ext>
            </a:extLst>
          </p:cNvPr>
          <p:cNvGrpSpPr/>
          <p:nvPr/>
        </p:nvGrpSpPr>
        <p:grpSpPr>
          <a:xfrm>
            <a:off x="6390232" y="4707193"/>
            <a:ext cx="1741792" cy="1419225"/>
            <a:chOff x="8317643" y="3879468"/>
            <a:chExt cx="2356282" cy="1919916"/>
          </a:xfrm>
        </p:grpSpPr>
        <p:sp>
          <p:nvSpPr>
            <p:cNvPr id="209" name="テキスト ボックス 208">
              <a:extLst>
                <a:ext uri="{FF2B5EF4-FFF2-40B4-BE49-F238E27FC236}">
                  <a16:creationId xmlns:a16="http://schemas.microsoft.com/office/drawing/2014/main" id="{3936EA83-5E4B-9C8A-054A-1B80660CA042}"/>
                </a:ext>
              </a:extLst>
            </p:cNvPr>
            <p:cNvSpPr txBox="1"/>
            <p:nvPr/>
          </p:nvSpPr>
          <p:spPr>
            <a:xfrm>
              <a:off x="8676000" y="5460830"/>
              <a:ext cx="18363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メイリオ" panose="020B0604030504040204" pitchFamily="50" charset="-128"/>
                  <a:ea typeface="メイリオ" panose="020B0604030504040204" pitchFamily="50" charset="-128"/>
                  <a:cs typeface="ADLaM Display" panose="02010000000000000000" pitchFamily="2" charset="0"/>
                </a:rPr>
                <a:t>Public Viewing</a:t>
              </a:r>
              <a:endParaRPr kumimoji="0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DLaM Display" panose="02010000000000000000" pitchFamily="2" charset="0"/>
              </a:endParaRPr>
            </a:p>
          </p:txBody>
        </p:sp>
        <p:pic>
          <p:nvPicPr>
            <p:cNvPr id="210" name="図 209" descr="乗る, 建物, 電車, 跡 が含まれている画像">
              <a:extLst>
                <a:ext uri="{FF2B5EF4-FFF2-40B4-BE49-F238E27FC236}">
                  <a16:creationId xmlns:a16="http://schemas.microsoft.com/office/drawing/2014/main" id="{6BDEEE65-7D85-EDBA-7A4C-A22654D0BF5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76000" y="3985834"/>
              <a:ext cx="1563582" cy="879515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211" name="図 210">
              <a:extLst>
                <a:ext uri="{FF2B5EF4-FFF2-40B4-BE49-F238E27FC236}">
                  <a16:creationId xmlns:a16="http://schemas.microsoft.com/office/drawing/2014/main" id="{6223FB19-53DD-D857-F318-374138AE0F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-25000"/>
                      </a14:imgEffect>
                    </a14:imgLayer>
                  </a14:imgProps>
                </a:ext>
              </a:extLst>
            </a:blip>
            <a:srcRect l="1386" r="-1"/>
            <a:stretch/>
          </p:blipFill>
          <p:spPr>
            <a:xfrm>
              <a:off x="8317643" y="3879468"/>
              <a:ext cx="2356282" cy="1532979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12" name="図 211">
            <a:extLst>
              <a:ext uri="{FF2B5EF4-FFF2-40B4-BE49-F238E27FC236}">
                <a16:creationId xmlns:a16="http://schemas.microsoft.com/office/drawing/2014/main" id="{62E8B837-0026-A39D-37DF-A2D964FB9B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04906" y="4557610"/>
            <a:ext cx="1482946" cy="9130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3" name="図 212" descr="アイコン&#10;&#10;自動的に生成された説明">
            <a:extLst>
              <a:ext uri="{FF2B5EF4-FFF2-40B4-BE49-F238E27FC236}">
                <a16:creationId xmlns:a16="http://schemas.microsoft.com/office/drawing/2014/main" id="{9B65CF7B-C7D0-E1A3-22B6-ECA3656C8AF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7385" y="5194951"/>
            <a:ext cx="1145526" cy="871596"/>
          </a:xfrm>
          <a:prstGeom prst="rect">
            <a:avLst/>
          </a:prstGeom>
        </p:spPr>
      </p:pic>
      <p:sp>
        <p:nvSpPr>
          <p:cNvPr id="215" name="テキスト ボックス 214">
            <a:extLst>
              <a:ext uri="{FF2B5EF4-FFF2-40B4-BE49-F238E27FC236}">
                <a16:creationId xmlns:a16="http://schemas.microsoft.com/office/drawing/2014/main" id="{21798D97-EF86-DD46-DE78-28E5BF8C70C4}"/>
              </a:ext>
            </a:extLst>
          </p:cNvPr>
          <p:cNvSpPr txBox="1"/>
          <p:nvPr/>
        </p:nvSpPr>
        <p:spPr>
          <a:xfrm>
            <a:off x="180000" y="143482"/>
            <a:ext cx="103412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3600" b="1" dirty="0">
                <a:solidFill>
                  <a:schemeClr val="bg1"/>
                </a:solidFill>
                <a:latin typeface="+mn-ea"/>
              </a:rPr>
              <a:t>ライブイベントと高臨場感メタバース空間の融合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3600" b="1" dirty="0">
                <a:solidFill>
                  <a:schemeClr val="bg1"/>
                </a:solidFill>
                <a:latin typeface="+mn-ea"/>
              </a:rPr>
              <a:t>Call and Response</a:t>
            </a:r>
            <a:endParaRPr lang="ja-JP" altLang="en-US" sz="36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21" name="フリーフォーム: 図形 220">
            <a:extLst>
              <a:ext uri="{FF2B5EF4-FFF2-40B4-BE49-F238E27FC236}">
                <a16:creationId xmlns:a16="http://schemas.microsoft.com/office/drawing/2014/main" id="{127B5901-1DA3-AD62-A65B-7743A996A059}"/>
              </a:ext>
            </a:extLst>
          </p:cNvPr>
          <p:cNvSpPr/>
          <p:nvPr/>
        </p:nvSpPr>
        <p:spPr>
          <a:xfrm flipH="1">
            <a:off x="7905750" y="3731619"/>
            <a:ext cx="1666875" cy="790575"/>
          </a:xfrm>
          <a:custGeom>
            <a:avLst/>
            <a:gdLst>
              <a:gd name="connsiteX0" fmla="*/ 1666875 w 1666875"/>
              <a:gd name="connsiteY0" fmla="*/ 0 h 790575"/>
              <a:gd name="connsiteX1" fmla="*/ 1028700 w 1666875"/>
              <a:gd name="connsiteY1" fmla="*/ 457200 h 790575"/>
              <a:gd name="connsiteX2" fmla="*/ 0 w 1666875"/>
              <a:gd name="connsiteY2" fmla="*/ 790575 h 790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66875" h="790575">
                <a:moveTo>
                  <a:pt x="1666875" y="0"/>
                </a:moveTo>
                <a:cubicBezTo>
                  <a:pt x="1486693" y="162719"/>
                  <a:pt x="1306512" y="325438"/>
                  <a:pt x="1028700" y="457200"/>
                </a:cubicBezTo>
                <a:cubicBezTo>
                  <a:pt x="750888" y="588962"/>
                  <a:pt x="241300" y="787400"/>
                  <a:pt x="0" y="790575"/>
                </a:cubicBezTo>
              </a:path>
            </a:pathLst>
          </a:custGeom>
          <a:ln w="762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22" name="フリーフォーム: 図形 221">
            <a:extLst>
              <a:ext uri="{FF2B5EF4-FFF2-40B4-BE49-F238E27FC236}">
                <a16:creationId xmlns:a16="http://schemas.microsoft.com/office/drawing/2014/main" id="{070A5E37-DE06-F95D-657C-671027976F5A}"/>
              </a:ext>
            </a:extLst>
          </p:cNvPr>
          <p:cNvSpPr/>
          <p:nvPr/>
        </p:nvSpPr>
        <p:spPr>
          <a:xfrm flipH="1">
            <a:off x="-1687064" y="4833340"/>
            <a:ext cx="428625" cy="790575"/>
          </a:xfrm>
          <a:custGeom>
            <a:avLst/>
            <a:gdLst>
              <a:gd name="connsiteX0" fmla="*/ 1666875 w 1666875"/>
              <a:gd name="connsiteY0" fmla="*/ 0 h 790575"/>
              <a:gd name="connsiteX1" fmla="*/ 1028700 w 1666875"/>
              <a:gd name="connsiteY1" fmla="*/ 457200 h 790575"/>
              <a:gd name="connsiteX2" fmla="*/ 0 w 1666875"/>
              <a:gd name="connsiteY2" fmla="*/ 790575 h 790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66875" h="790575">
                <a:moveTo>
                  <a:pt x="1666875" y="0"/>
                </a:moveTo>
                <a:cubicBezTo>
                  <a:pt x="1486693" y="162719"/>
                  <a:pt x="1306512" y="325438"/>
                  <a:pt x="1028700" y="457200"/>
                </a:cubicBezTo>
                <a:cubicBezTo>
                  <a:pt x="750888" y="588962"/>
                  <a:pt x="241300" y="787400"/>
                  <a:pt x="0" y="790575"/>
                </a:cubicBezTo>
              </a:path>
            </a:pathLst>
          </a:custGeom>
          <a:ln w="762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schemeClr val="tx1"/>
              </a:solidFill>
            </a:endParaRPr>
          </a:p>
        </p:txBody>
      </p:sp>
      <p:grpSp>
        <p:nvGrpSpPr>
          <p:cNvPr id="231" name="グループ化 230">
            <a:extLst>
              <a:ext uri="{FF2B5EF4-FFF2-40B4-BE49-F238E27FC236}">
                <a16:creationId xmlns:a16="http://schemas.microsoft.com/office/drawing/2014/main" id="{954FCAE7-7D52-1276-1964-A44F80826C77}"/>
              </a:ext>
            </a:extLst>
          </p:cNvPr>
          <p:cNvGrpSpPr/>
          <p:nvPr/>
        </p:nvGrpSpPr>
        <p:grpSpPr>
          <a:xfrm>
            <a:off x="-2283886" y="3444618"/>
            <a:ext cx="1982671" cy="917159"/>
            <a:chOff x="-1149234" y="3883558"/>
            <a:chExt cx="1982671" cy="917159"/>
          </a:xfrm>
        </p:grpSpPr>
        <p:sp>
          <p:nvSpPr>
            <p:cNvPr id="220" name="フリーフォーム: 図形 219">
              <a:extLst>
                <a:ext uri="{FF2B5EF4-FFF2-40B4-BE49-F238E27FC236}">
                  <a16:creationId xmlns:a16="http://schemas.microsoft.com/office/drawing/2014/main" id="{A072845F-6CED-3010-AC70-1E534ACF582E}"/>
                </a:ext>
              </a:extLst>
            </p:cNvPr>
            <p:cNvSpPr/>
            <p:nvPr/>
          </p:nvSpPr>
          <p:spPr>
            <a:xfrm>
              <a:off x="-833438" y="4010142"/>
              <a:ext cx="1666875" cy="790575"/>
            </a:xfrm>
            <a:custGeom>
              <a:avLst/>
              <a:gdLst>
                <a:gd name="connsiteX0" fmla="*/ 1666875 w 1666875"/>
                <a:gd name="connsiteY0" fmla="*/ 0 h 790575"/>
                <a:gd name="connsiteX1" fmla="*/ 1028700 w 1666875"/>
                <a:gd name="connsiteY1" fmla="*/ 457200 h 790575"/>
                <a:gd name="connsiteX2" fmla="*/ 0 w 1666875"/>
                <a:gd name="connsiteY2" fmla="*/ 790575 h 79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66875" h="790575">
                  <a:moveTo>
                    <a:pt x="1666875" y="0"/>
                  </a:moveTo>
                  <a:cubicBezTo>
                    <a:pt x="1486693" y="162719"/>
                    <a:pt x="1306512" y="325438"/>
                    <a:pt x="1028700" y="457200"/>
                  </a:cubicBezTo>
                  <a:cubicBezTo>
                    <a:pt x="750888" y="588962"/>
                    <a:pt x="241300" y="787400"/>
                    <a:pt x="0" y="790575"/>
                  </a:cubicBezTo>
                </a:path>
              </a:pathLst>
            </a:custGeom>
            <a:ln w="76200"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23" name="フリーフォーム: 図形 222">
              <a:extLst>
                <a:ext uri="{FF2B5EF4-FFF2-40B4-BE49-F238E27FC236}">
                  <a16:creationId xmlns:a16="http://schemas.microsoft.com/office/drawing/2014/main" id="{DE18E67E-A73D-7550-83FE-8EB22316BAAA}"/>
                </a:ext>
              </a:extLst>
            </p:cNvPr>
            <p:cNvSpPr/>
            <p:nvPr/>
          </p:nvSpPr>
          <p:spPr>
            <a:xfrm>
              <a:off x="-1149234" y="3883558"/>
              <a:ext cx="1666875" cy="790575"/>
            </a:xfrm>
            <a:custGeom>
              <a:avLst/>
              <a:gdLst>
                <a:gd name="connsiteX0" fmla="*/ 1666875 w 1666875"/>
                <a:gd name="connsiteY0" fmla="*/ 0 h 790575"/>
                <a:gd name="connsiteX1" fmla="*/ 1028700 w 1666875"/>
                <a:gd name="connsiteY1" fmla="*/ 457200 h 790575"/>
                <a:gd name="connsiteX2" fmla="*/ 0 w 1666875"/>
                <a:gd name="connsiteY2" fmla="*/ 790575 h 79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66875" h="790575">
                  <a:moveTo>
                    <a:pt x="1666875" y="0"/>
                  </a:moveTo>
                  <a:cubicBezTo>
                    <a:pt x="1486693" y="162719"/>
                    <a:pt x="1306512" y="325438"/>
                    <a:pt x="1028700" y="457200"/>
                  </a:cubicBezTo>
                  <a:cubicBezTo>
                    <a:pt x="750888" y="588962"/>
                    <a:pt x="241300" y="787400"/>
                    <a:pt x="0" y="790575"/>
                  </a:cubicBezTo>
                </a:path>
              </a:pathLst>
            </a:custGeom>
            <a:ln w="76200">
              <a:headEnd type="triangle"/>
              <a:tailEnd type="non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24" name="フリーフォーム: 図形 223">
            <a:extLst>
              <a:ext uri="{FF2B5EF4-FFF2-40B4-BE49-F238E27FC236}">
                <a16:creationId xmlns:a16="http://schemas.microsoft.com/office/drawing/2014/main" id="{7A6A2CD6-3102-ADE4-27DD-DCC71BAE82AD}"/>
              </a:ext>
            </a:extLst>
          </p:cNvPr>
          <p:cNvSpPr/>
          <p:nvPr/>
        </p:nvSpPr>
        <p:spPr>
          <a:xfrm flipH="1">
            <a:off x="8089779" y="3614855"/>
            <a:ext cx="1666875" cy="790575"/>
          </a:xfrm>
          <a:custGeom>
            <a:avLst/>
            <a:gdLst>
              <a:gd name="connsiteX0" fmla="*/ 1666875 w 1666875"/>
              <a:gd name="connsiteY0" fmla="*/ 0 h 790575"/>
              <a:gd name="connsiteX1" fmla="*/ 1028700 w 1666875"/>
              <a:gd name="connsiteY1" fmla="*/ 457200 h 790575"/>
              <a:gd name="connsiteX2" fmla="*/ 0 w 1666875"/>
              <a:gd name="connsiteY2" fmla="*/ 790575 h 790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66875" h="790575">
                <a:moveTo>
                  <a:pt x="1666875" y="0"/>
                </a:moveTo>
                <a:cubicBezTo>
                  <a:pt x="1486693" y="162719"/>
                  <a:pt x="1306512" y="325438"/>
                  <a:pt x="1028700" y="457200"/>
                </a:cubicBezTo>
                <a:cubicBezTo>
                  <a:pt x="750888" y="588962"/>
                  <a:pt x="241300" y="787400"/>
                  <a:pt x="0" y="790575"/>
                </a:cubicBezTo>
              </a:path>
            </a:pathLst>
          </a:custGeom>
          <a:ln w="76200">
            <a:headEnd type="triangle"/>
            <a:tailEnd type="non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25" name="フリーフォーム: 図形 224">
            <a:extLst>
              <a:ext uri="{FF2B5EF4-FFF2-40B4-BE49-F238E27FC236}">
                <a16:creationId xmlns:a16="http://schemas.microsoft.com/office/drawing/2014/main" id="{8F626A3C-E8D6-DC58-D70D-D478FBB4B4CE}"/>
              </a:ext>
            </a:extLst>
          </p:cNvPr>
          <p:cNvSpPr/>
          <p:nvPr/>
        </p:nvSpPr>
        <p:spPr>
          <a:xfrm flipH="1">
            <a:off x="-1457895" y="4785820"/>
            <a:ext cx="428625" cy="790575"/>
          </a:xfrm>
          <a:custGeom>
            <a:avLst/>
            <a:gdLst>
              <a:gd name="connsiteX0" fmla="*/ 1666875 w 1666875"/>
              <a:gd name="connsiteY0" fmla="*/ 0 h 790575"/>
              <a:gd name="connsiteX1" fmla="*/ 1028700 w 1666875"/>
              <a:gd name="connsiteY1" fmla="*/ 457200 h 790575"/>
              <a:gd name="connsiteX2" fmla="*/ 0 w 1666875"/>
              <a:gd name="connsiteY2" fmla="*/ 790575 h 790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66875" h="790575">
                <a:moveTo>
                  <a:pt x="1666875" y="0"/>
                </a:moveTo>
                <a:cubicBezTo>
                  <a:pt x="1486693" y="162719"/>
                  <a:pt x="1306512" y="325438"/>
                  <a:pt x="1028700" y="457200"/>
                </a:cubicBezTo>
                <a:cubicBezTo>
                  <a:pt x="750888" y="588962"/>
                  <a:pt x="241300" y="787400"/>
                  <a:pt x="0" y="790575"/>
                </a:cubicBezTo>
              </a:path>
            </a:pathLst>
          </a:custGeom>
          <a:ln w="76200">
            <a:headEnd type="triangle"/>
            <a:tailEnd type="non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schemeClr val="tx1"/>
              </a:solidFill>
            </a:endParaRPr>
          </a:p>
        </p:txBody>
      </p:sp>
      <p:grpSp>
        <p:nvGrpSpPr>
          <p:cNvPr id="230" name="グループ化 229">
            <a:extLst>
              <a:ext uri="{FF2B5EF4-FFF2-40B4-BE49-F238E27FC236}">
                <a16:creationId xmlns:a16="http://schemas.microsoft.com/office/drawing/2014/main" id="{89D23FC9-891C-E3BC-4EE6-18DBE473963A}"/>
              </a:ext>
            </a:extLst>
          </p:cNvPr>
          <p:cNvGrpSpPr/>
          <p:nvPr/>
        </p:nvGrpSpPr>
        <p:grpSpPr>
          <a:xfrm>
            <a:off x="-1162528" y="2859371"/>
            <a:ext cx="926005" cy="264922"/>
            <a:chOff x="-1162528" y="2859371"/>
            <a:chExt cx="926005" cy="264922"/>
          </a:xfrm>
        </p:grpSpPr>
        <p:sp>
          <p:nvSpPr>
            <p:cNvPr id="219" name="フリーフォーム: 図形 218">
              <a:extLst>
                <a:ext uri="{FF2B5EF4-FFF2-40B4-BE49-F238E27FC236}">
                  <a16:creationId xmlns:a16="http://schemas.microsoft.com/office/drawing/2014/main" id="{784F705C-5A3A-6EBD-2E86-253F6AA0BE74}"/>
                </a:ext>
              </a:extLst>
            </p:cNvPr>
            <p:cNvSpPr/>
            <p:nvPr/>
          </p:nvSpPr>
          <p:spPr>
            <a:xfrm>
              <a:off x="-1162528" y="2859371"/>
              <a:ext cx="914400" cy="48822"/>
            </a:xfrm>
            <a:custGeom>
              <a:avLst/>
              <a:gdLst>
                <a:gd name="connsiteX0" fmla="*/ 0 w 914400"/>
                <a:gd name="connsiteY0" fmla="*/ 24063 h 48822"/>
                <a:gd name="connsiteX1" fmla="*/ 457200 w 914400"/>
                <a:gd name="connsiteY1" fmla="*/ 48127 h 48822"/>
                <a:gd name="connsiteX2" fmla="*/ 914400 w 914400"/>
                <a:gd name="connsiteY2" fmla="*/ 0 h 4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48822">
                  <a:moveTo>
                    <a:pt x="0" y="24063"/>
                  </a:moveTo>
                  <a:cubicBezTo>
                    <a:pt x="152400" y="38100"/>
                    <a:pt x="304800" y="52138"/>
                    <a:pt x="457200" y="48127"/>
                  </a:cubicBezTo>
                  <a:cubicBezTo>
                    <a:pt x="609600" y="44117"/>
                    <a:pt x="762000" y="22058"/>
                    <a:pt x="914400" y="0"/>
                  </a:cubicBezTo>
                </a:path>
              </a:pathLst>
            </a:custGeom>
            <a:ln w="76200"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6" name="フリーフォーム: 図形 225">
              <a:extLst>
                <a:ext uri="{FF2B5EF4-FFF2-40B4-BE49-F238E27FC236}">
                  <a16:creationId xmlns:a16="http://schemas.microsoft.com/office/drawing/2014/main" id="{DF61DC01-46B7-0526-DF31-96C5C0D509F9}"/>
                </a:ext>
              </a:extLst>
            </p:cNvPr>
            <p:cNvSpPr/>
            <p:nvPr/>
          </p:nvSpPr>
          <p:spPr>
            <a:xfrm>
              <a:off x="-1150923" y="3075471"/>
              <a:ext cx="914400" cy="48822"/>
            </a:xfrm>
            <a:custGeom>
              <a:avLst/>
              <a:gdLst>
                <a:gd name="connsiteX0" fmla="*/ 0 w 914400"/>
                <a:gd name="connsiteY0" fmla="*/ 24063 h 48822"/>
                <a:gd name="connsiteX1" fmla="*/ 457200 w 914400"/>
                <a:gd name="connsiteY1" fmla="*/ 48127 h 48822"/>
                <a:gd name="connsiteX2" fmla="*/ 914400 w 914400"/>
                <a:gd name="connsiteY2" fmla="*/ 0 h 4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48822">
                  <a:moveTo>
                    <a:pt x="0" y="24063"/>
                  </a:moveTo>
                  <a:cubicBezTo>
                    <a:pt x="152400" y="38100"/>
                    <a:pt x="304800" y="52138"/>
                    <a:pt x="457200" y="48127"/>
                  </a:cubicBezTo>
                  <a:cubicBezTo>
                    <a:pt x="609600" y="44117"/>
                    <a:pt x="762000" y="22058"/>
                    <a:pt x="914400" y="0"/>
                  </a:cubicBezTo>
                </a:path>
              </a:pathLst>
            </a:custGeom>
            <a:ln w="76200">
              <a:headEnd type="triangle"/>
              <a:tailEnd type="non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228" name="図 227">
            <a:extLst>
              <a:ext uri="{FF2B5EF4-FFF2-40B4-BE49-F238E27FC236}">
                <a16:creationId xmlns:a16="http://schemas.microsoft.com/office/drawing/2014/main" id="{4A660371-F119-F9A6-25AE-2ED062601F4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16363" y="2780440"/>
            <a:ext cx="1383912" cy="719390"/>
          </a:xfrm>
          <a:prstGeom prst="rect">
            <a:avLst/>
          </a:prstGeom>
        </p:spPr>
      </p:pic>
      <p:pic>
        <p:nvPicPr>
          <p:cNvPr id="229" name="図 228">
            <a:extLst>
              <a:ext uri="{FF2B5EF4-FFF2-40B4-BE49-F238E27FC236}">
                <a16:creationId xmlns:a16="http://schemas.microsoft.com/office/drawing/2014/main" id="{BC7020EA-083B-D829-DD79-D6F682E50EB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33757" y="3349908"/>
            <a:ext cx="2078916" cy="1420491"/>
          </a:xfrm>
          <a:prstGeom prst="rect">
            <a:avLst/>
          </a:prstGeom>
        </p:spPr>
      </p:pic>
      <p:pic>
        <p:nvPicPr>
          <p:cNvPr id="232" name="図 231">
            <a:extLst>
              <a:ext uri="{FF2B5EF4-FFF2-40B4-BE49-F238E27FC236}">
                <a16:creationId xmlns:a16="http://schemas.microsoft.com/office/drawing/2014/main" id="{F2FC1A69-BB5E-E463-09BB-BA0941932CE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46116" y="3484962"/>
            <a:ext cx="713294" cy="1322947"/>
          </a:xfrm>
          <a:prstGeom prst="rect">
            <a:avLst/>
          </a:prstGeom>
        </p:spPr>
      </p:pic>
      <p:pic>
        <p:nvPicPr>
          <p:cNvPr id="246" name="図 245">
            <a:extLst>
              <a:ext uri="{FF2B5EF4-FFF2-40B4-BE49-F238E27FC236}">
                <a16:creationId xmlns:a16="http://schemas.microsoft.com/office/drawing/2014/main" id="{2650442E-4435-9900-23D8-ECD97FA4571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83591" y="1142230"/>
            <a:ext cx="6749679" cy="2507530"/>
          </a:xfrm>
          <a:prstGeom prst="rect">
            <a:avLst/>
          </a:prstGeom>
        </p:spPr>
      </p:pic>
      <p:sp>
        <p:nvSpPr>
          <p:cNvPr id="243" name="テキスト ボックス 242">
            <a:extLst>
              <a:ext uri="{FF2B5EF4-FFF2-40B4-BE49-F238E27FC236}">
                <a16:creationId xmlns:a16="http://schemas.microsoft.com/office/drawing/2014/main" id="{0889494A-2680-09AF-EC5F-BCC6E1299115}"/>
              </a:ext>
            </a:extLst>
          </p:cNvPr>
          <p:cNvSpPr txBox="1"/>
          <p:nvPr/>
        </p:nvSpPr>
        <p:spPr>
          <a:xfrm>
            <a:off x="7134589" y="1719464"/>
            <a:ext cx="1822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Computing </a:t>
            </a:r>
            <a:r>
              <a:rPr lang="en-US" altLang="ja-JP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Plane</a:t>
            </a:r>
            <a:endParaRPr kumimoji="1" lang="ja-JP" altLang="en-US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44" name="テキスト ボックス 243">
            <a:extLst>
              <a:ext uri="{FF2B5EF4-FFF2-40B4-BE49-F238E27FC236}">
                <a16:creationId xmlns:a16="http://schemas.microsoft.com/office/drawing/2014/main" id="{3A7FEEAA-C47F-1BEC-3025-A410A7D603A3}"/>
              </a:ext>
            </a:extLst>
          </p:cNvPr>
          <p:cNvSpPr txBox="1"/>
          <p:nvPr/>
        </p:nvSpPr>
        <p:spPr>
          <a:xfrm>
            <a:off x="7345233" y="879147"/>
            <a:ext cx="1513556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Control </a:t>
            </a:r>
            <a:r>
              <a:rPr lang="en-US" altLang="ja-JP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Plane</a:t>
            </a:r>
            <a:endParaRPr kumimoji="1" lang="ja-JP" altLang="en-US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45" name="テキスト ボックス 244">
            <a:extLst>
              <a:ext uri="{FF2B5EF4-FFF2-40B4-BE49-F238E27FC236}">
                <a16:creationId xmlns:a16="http://schemas.microsoft.com/office/drawing/2014/main" id="{11BF0E02-E75D-05AE-F349-BA80342B2963}"/>
              </a:ext>
            </a:extLst>
          </p:cNvPr>
          <p:cNvSpPr txBox="1"/>
          <p:nvPr/>
        </p:nvSpPr>
        <p:spPr>
          <a:xfrm>
            <a:off x="7246481" y="2401990"/>
            <a:ext cx="1492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SRv6 network</a:t>
            </a:r>
            <a:endParaRPr kumimoji="1" lang="ja-JP" altLang="en-US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755E9FBD-7F2F-709E-E7F5-540BBBAEC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1F03-9459-BF47-85FC-929A1BD0B055}" type="slidenum">
              <a:rPr kumimoji="1" lang="ja-JP" altLang="en-US" smtClean="0"/>
              <a:pPr/>
              <a:t>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041332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>
            <a:extLst>
              <a:ext uri="{FF2B5EF4-FFF2-40B4-BE49-F238E27FC236}">
                <a16:creationId xmlns:a16="http://schemas.microsoft.com/office/drawing/2014/main" id="{ACD0678F-C4BC-AC35-DEF8-38E65BD3FDAB}"/>
              </a:ext>
            </a:extLst>
          </p:cNvPr>
          <p:cNvSpPr txBox="1">
            <a:spLocks/>
          </p:cNvSpPr>
          <p:nvPr/>
        </p:nvSpPr>
        <p:spPr>
          <a:xfrm>
            <a:off x="180000" y="180000"/>
            <a:ext cx="10515600" cy="1325563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b="1" kern="12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sz="36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①</a:t>
            </a:r>
            <a:r>
              <a:rPr lang="en-US" altLang="ja-JP" sz="36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SRv6 End.AN</a:t>
            </a:r>
            <a:r>
              <a:rPr lang="ja-JP" altLang="en-US" sz="36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のモデル化</a:t>
            </a:r>
            <a:br>
              <a:rPr lang="en-US" altLang="ja-JP" sz="36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</a:br>
            <a:r>
              <a:rPr lang="en-US" altLang="ja-JP" sz="36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 SRv6 </a:t>
            </a:r>
            <a:r>
              <a:rPr lang="ja-JP" altLang="en-US" sz="36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インライン</a:t>
            </a:r>
            <a:r>
              <a:rPr lang="en-US" altLang="ja-JP" sz="36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SFC (Service Function Chaining)</a:t>
            </a:r>
            <a:endParaRPr lang="ja-JP" altLang="en-US" sz="3600" dirty="0">
              <a:solidFill>
                <a:schemeClr val="bg1"/>
              </a:solidFill>
              <a:latin typeface="+mn-ea"/>
              <a:ea typeface="+mn-ea"/>
              <a:cs typeface="+mn-cs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822E404-D3F6-2F78-5274-313097963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401" y="2801722"/>
            <a:ext cx="4682091" cy="293525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19D71723-6969-8CAA-1296-78F7FED2D2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0620" y="3117718"/>
            <a:ext cx="4993930" cy="2628384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0426CB3-413A-9030-A370-ED73C1A3BE9C}"/>
              </a:ext>
            </a:extLst>
          </p:cNvPr>
          <p:cNvSpPr txBox="1"/>
          <p:nvPr/>
        </p:nvSpPr>
        <p:spPr>
          <a:xfrm>
            <a:off x="1721258" y="5833130"/>
            <a:ext cx="26901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従来の</a:t>
            </a:r>
            <a:r>
              <a:rPr lang="en-US" altLang="ja-JP" sz="2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SFC</a:t>
            </a:r>
            <a:r>
              <a:rPr lang="ja-JP" altLang="en-US" sz="2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技術</a:t>
            </a:r>
            <a:endParaRPr kumimoji="1" lang="ja-JP" altLang="en-US" sz="28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E0C4F3F-9043-2434-6A78-5A198DE03EB6}"/>
              </a:ext>
            </a:extLst>
          </p:cNvPr>
          <p:cNvSpPr txBox="1"/>
          <p:nvPr/>
        </p:nvSpPr>
        <p:spPr>
          <a:xfrm>
            <a:off x="7974850" y="5746102"/>
            <a:ext cx="26901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インライン</a:t>
            </a:r>
            <a:r>
              <a:rPr kumimoji="1" lang="en-US" altLang="ja-JP" sz="2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SFC</a:t>
            </a:r>
            <a:endParaRPr kumimoji="1" lang="ja-JP" altLang="en-US" sz="28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右矢印 40">
            <a:extLst>
              <a:ext uri="{FF2B5EF4-FFF2-40B4-BE49-F238E27FC236}">
                <a16:creationId xmlns:a16="http://schemas.microsoft.com/office/drawing/2014/main" id="{E52BBB22-3DC8-786D-1C2E-3E20D579A1B3}"/>
              </a:ext>
            </a:extLst>
          </p:cNvPr>
          <p:cNvSpPr/>
          <p:nvPr/>
        </p:nvSpPr>
        <p:spPr>
          <a:xfrm>
            <a:off x="5354764" y="4062538"/>
            <a:ext cx="775854" cy="591967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221BA3C-CFA1-0C47-5CF1-7B843F61B3DC}"/>
              </a:ext>
            </a:extLst>
          </p:cNvPr>
          <p:cNvSpPr txBox="1"/>
          <p:nvPr/>
        </p:nvSpPr>
        <p:spPr>
          <a:xfrm>
            <a:off x="890728" y="1715785"/>
            <a:ext cx="818685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dirty="0"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SRv6 End.AN(Application Native)</a:t>
            </a:r>
          </a:p>
          <a:p>
            <a:r>
              <a:rPr kumimoji="1" lang="en-US" altLang="ja-JP" sz="2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2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名称だけ決まっていて、標準化されていなかった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D8063FA3-A0BC-B848-5830-C40066476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1F03-9459-BF47-85FC-929A1BD0B055}" type="slidenum">
              <a:rPr kumimoji="1" lang="ja-JP" altLang="en-US" smtClean="0"/>
              <a:pPr/>
              <a:t>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95497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0137C4CC-BE4F-56BE-FE29-DD9C9278F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カーネルバイパス技術（</a:t>
            </a:r>
            <a:r>
              <a:rPr lang="en-US" altLang="ja-JP" dirty="0"/>
              <a:t>DPDK)</a:t>
            </a:r>
            <a:r>
              <a:rPr lang="ja-JP" altLang="en-US"/>
              <a:t>と</a:t>
            </a:r>
            <a:r>
              <a:rPr lang="en-US" altLang="ja-JP" dirty="0" err="1"/>
              <a:t>sdplane</a:t>
            </a:r>
            <a:endParaRPr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64D1E927-E668-F982-6B22-3830FC3C745A}"/>
              </a:ext>
            </a:extLst>
          </p:cNvPr>
          <p:cNvGrpSpPr/>
          <p:nvPr/>
        </p:nvGrpSpPr>
        <p:grpSpPr>
          <a:xfrm>
            <a:off x="1219199" y="1618321"/>
            <a:ext cx="9311368" cy="4662736"/>
            <a:chOff x="1219199" y="1618321"/>
            <a:chExt cx="9311368" cy="4662736"/>
          </a:xfrm>
        </p:grpSpPr>
        <p:sp>
          <p:nvSpPr>
            <p:cNvPr id="2" name="角丸四角形 1">
              <a:extLst>
                <a:ext uri="{FF2B5EF4-FFF2-40B4-BE49-F238E27FC236}">
                  <a16:creationId xmlns:a16="http://schemas.microsoft.com/office/drawing/2014/main" id="{45520F7D-F74D-EEB3-C8EF-8DF0568BB0A0}"/>
                </a:ext>
              </a:extLst>
            </p:cNvPr>
            <p:cNvSpPr/>
            <p:nvPr/>
          </p:nvSpPr>
          <p:spPr>
            <a:xfrm>
              <a:off x="1219200" y="5932768"/>
              <a:ext cx="1515057" cy="348289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>
                  <a:solidFill>
                    <a:schemeClr val="tx1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NIC</a:t>
              </a:r>
              <a:endParaRPr kumimoji="1" lang="ja-JP" altLang="en-US">
                <a:solidFill>
                  <a:schemeClr val="tx1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  <p:sp>
          <p:nvSpPr>
            <p:cNvPr id="3" name="角丸四角形 2">
              <a:extLst>
                <a:ext uri="{FF2B5EF4-FFF2-40B4-BE49-F238E27FC236}">
                  <a16:creationId xmlns:a16="http://schemas.microsoft.com/office/drawing/2014/main" id="{5DEF391A-BA8A-781C-B38A-B09DD0465680}"/>
                </a:ext>
              </a:extLst>
            </p:cNvPr>
            <p:cNvSpPr/>
            <p:nvPr/>
          </p:nvSpPr>
          <p:spPr>
            <a:xfrm>
              <a:off x="1219199" y="3776278"/>
              <a:ext cx="3404526" cy="1903980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>
                  <a:solidFill>
                    <a:schemeClr val="tx1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カーネル</a:t>
              </a:r>
              <a:endParaRPr kumimoji="1" lang="en-US" altLang="ja-JP" dirty="0">
                <a:solidFill>
                  <a:schemeClr val="tx1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  <p:sp>
          <p:nvSpPr>
            <p:cNvPr id="4" name="角丸四角形 3">
              <a:extLst>
                <a:ext uri="{FF2B5EF4-FFF2-40B4-BE49-F238E27FC236}">
                  <a16:creationId xmlns:a16="http://schemas.microsoft.com/office/drawing/2014/main" id="{D0C39B7A-3F65-9EF7-2262-9651277C5023}"/>
                </a:ext>
              </a:extLst>
            </p:cNvPr>
            <p:cNvSpPr/>
            <p:nvPr/>
          </p:nvSpPr>
          <p:spPr>
            <a:xfrm>
              <a:off x="1219199" y="2236549"/>
              <a:ext cx="1549887" cy="1288670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>
                  <a:solidFill>
                    <a:schemeClr val="tx1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ユーザ</a:t>
              </a:r>
              <a:endParaRPr lang="en-US" altLang="ja-JP" dirty="0">
                <a:solidFill>
                  <a:schemeClr val="tx1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  <a:p>
              <a:pPr algn="ctr"/>
              <a:r>
                <a:rPr lang="ja-JP" altLang="en-US">
                  <a:solidFill>
                    <a:schemeClr val="tx1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プロセス</a:t>
              </a:r>
              <a:endParaRPr kumimoji="1" lang="ja-JP" altLang="en-US">
                <a:solidFill>
                  <a:schemeClr val="tx1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  <p:sp>
          <p:nvSpPr>
            <p:cNvPr id="7" name="角丸四角形 6">
              <a:extLst>
                <a:ext uri="{FF2B5EF4-FFF2-40B4-BE49-F238E27FC236}">
                  <a16:creationId xmlns:a16="http://schemas.microsoft.com/office/drawing/2014/main" id="{660B9DC9-7B7E-422E-0262-E9407D2E90F3}"/>
                </a:ext>
              </a:extLst>
            </p:cNvPr>
            <p:cNvSpPr/>
            <p:nvPr/>
          </p:nvSpPr>
          <p:spPr>
            <a:xfrm>
              <a:off x="3073838" y="2236549"/>
              <a:ext cx="1549887" cy="1288670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>
                  <a:solidFill>
                    <a:schemeClr val="tx1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ユーザ</a:t>
              </a:r>
              <a:endParaRPr kumimoji="1" lang="en-US" altLang="ja-JP" dirty="0">
                <a:solidFill>
                  <a:schemeClr val="tx1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  <a:p>
              <a:pPr algn="ctr"/>
              <a:r>
                <a:rPr kumimoji="1" lang="ja-JP" altLang="en-US">
                  <a:solidFill>
                    <a:schemeClr val="tx1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プロセス</a:t>
              </a:r>
            </a:p>
          </p:txBody>
        </p:sp>
        <p:sp>
          <p:nvSpPr>
            <p:cNvPr id="8" name="角丸四角形 7">
              <a:extLst>
                <a:ext uri="{FF2B5EF4-FFF2-40B4-BE49-F238E27FC236}">
                  <a16:creationId xmlns:a16="http://schemas.microsoft.com/office/drawing/2014/main" id="{E69CC597-C245-C088-3426-E5ACD6F2A841}"/>
                </a:ext>
              </a:extLst>
            </p:cNvPr>
            <p:cNvSpPr/>
            <p:nvPr/>
          </p:nvSpPr>
          <p:spPr>
            <a:xfrm>
              <a:off x="3108668" y="5932768"/>
              <a:ext cx="1515057" cy="348289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>
                  <a:solidFill>
                    <a:schemeClr val="tx1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NIC</a:t>
              </a:r>
              <a:endParaRPr kumimoji="1" lang="ja-JP" altLang="en-US">
                <a:solidFill>
                  <a:schemeClr val="tx1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  <p:sp>
          <p:nvSpPr>
            <p:cNvPr id="9" name="角丸四角形 8">
              <a:extLst>
                <a:ext uri="{FF2B5EF4-FFF2-40B4-BE49-F238E27FC236}">
                  <a16:creationId xmlns:a16="http://schemas.microsoft.com/office/drawing/2014/main" id="{DF652344-7457-938B-6516-9867DA666881}"/>
                </a:ext>
              </a:extLst>
            </p:cNvPr>
            <p:cNvSpPr/>
            <p:nvPr/>
          </p:nvSpPr>
          <p:spPr>
            <a:xfrm>
              <a:off x="4998136" y="5932768"/>
              <a:ext cx="1515057" cy="348289"/>
            </a:xfrm>
            <a:prstGeom prst="roundRect">
              <a:avLst/>
            </a:prstGeom>
            <a:solidFill>
              <a:schemeClr val="bg1"/>
            </a:solidFill>
            <a:ln w="762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>
                  <a:solidFill>
                    <a:schemeClr val="tx1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NIC</a:t>
              </a:r>
              <a:endParaRPr kumimoji="1" lang="ja-JP" altLang="en-US">
                <a:solidFill>
                  <a:schemeClr val="tx1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  <p:sp>
          <p:nvSpPr>
            <p:cNvPr id="10" name="角丸四角形 9">
              <a:extLst>
                <a:ext uri="{FF2B5EF4-FFF2-40B4-BE49-F238E27FC236}">
                  <a16:creationId xmlns:a16="http://schemas.microsoft.com/office/drawing/2014/main" id="{06A41FB2-EE22-8E5E-767D-F232CF65685C}"/>
                </a:ext>
              </a:extLst>
            </p:cNvPr>
            <p:cNvSpPr/>
            <p:nvPr/>
          </p:nvSpPr>
          <p:spPr>
            <a:xfrm>
              <a:off x="6887604" y="5932768"/>
              <a:ext cx="1515057" cy="348289"/>
            </a:xfrm>
            <a:prstGeom prst="roundRect">
              <a:avLst/>
            </a:prstGeom>
            <a:solidFill>
              <a:schemeClr val="bg1"/>
            </a:solidFill>
            <a:ln w="762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>
                  <a:solidFill>
                    <a:schemeClr val="tx1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NIC</a:t>
              </a:r>
              <a:endParaRPr kumimoji="1" lang="ja-JP" altLang="en-US">
                <a:solidFill>
                  <a:schemeClr val="tx1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  <p:sp>
          <p:nvSpPr>
            <p:cNvPr id="12" name="角丸四角形 11">
              <a:extLst>
                <a:ext uri="{FF2B5EF4-FFF2-40B4-BE49-F238E27FC236}">
                  <a16:creationId xmlns:a16="http://schemas.microsoft.com/office/drawing/2014/main" id="{B9A9098C-FC13-36D6-AC3D-C56B1E23A46D}"/>
                </a:ext>
              </a:extLst>
            </p:cNvPr>
            <p:cNvSpPr/>
            <p:nvPr/>
          </p:nvSpPr>
          <p:spPr>
            <a:xfrm>
              <a:off x="4998150" y="2236549"/>
              <a:ext cx="565971" cy="3443709"/>
            </a:xfrm>
            <a:prstGeom prst="roundRect">
              <a:avLst/>
            </a:prstGeom>
            <a:solidFill>
              <a:schemeClr val="bg1"/>
            </a:solidFill>
            <a:ln w="762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  <p:sp>
          <p:nvSpPr>
            <p:cNvPr id="13" name="角丸四角形 12">
              <a:extLst>
                <a:ext uri="{FF2B5EF4-FFF2-40B4-BE49-F238E27FC236}">
                  <a16:creationId xmlns:a16="http://schemas.microsoft.com/office/drawing/2014/main" id="{A55A489C-D2AC-8CCA-34A8-F1FF6CA1D922}"/>
                </a:ext>
              </a:extLst>
            </p:cNvPr>
            <p:cNvSpPr/>
            <p:nvPr/>
          </p:nvSpPr>
          <p:spPr>
            <a:xfrm>
              <a:off x="5944169" y="2236549"/>
              <a:ext cx="565971" cy="3443709"/>
            </a:xfrm>
            <a:prstGeom prst="roundRect">
              <a:avLst/>
            </a:prstGeom>
            <a:solidFill>
              <a:schemeClr val="bg1"/>
            </a:solidFill>
            <a:ln w="762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  <p:sp>
          <p:nvSpPr>
            <p:cNvPr id="14" name="角丸四角形 13">
              <a:extLst>
                <a:ext uri="{FF2B5EF4-FFF2-40B4-BE49-F238E27FC236}">
                  <a16:creationId xmlns:a16="http://schemas.microsoft.com/office/drawing/2014/main" id="{604ACDFD-DAF5-81FB-614E-005C6AC94B63}"/>
                </a:ext>
              </a:extLst>
            </p:cNvPr>
            <p:cNvSpPr/>
            <p:nvPr/>
          </p:nvSpPr>
          <p:spPr>
            <a:xfrm>
              <a:off x="6890189" y="2236549"/>
              <a:ext cx="565971" cy="3443709"/>
            </a:xfrm>
            <a:prstGeom prst="roundRect">
              <a:avLst/>
            </a:prstGeom>
            <a:solidFill>
              <a:schemeClr val="bg1"/>
            </a:solidFill>
            <a:ln w="762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  <p:sp>
          <p:nvSpPr>
            <p:cNvPr id="15" name="角丸四角形 14">
              <a:extLst>
                <a:ext uri="{FF2B5EF4-FFF2-40B4-BE49-F238E27FC236}">
                  <a16:creationId xmlns:a16="http://schemas.microsoft.com/office/drawing/2014/main" id="{17474209-28BA-3297-ABC1-179EFFAF6E9A}"/>
                </a:ext>
              </a:extLst>
            </p:cNvPr>
            <p:cNvSpPr/>
            <p:nvPr/>
          </p:nvSpPr>
          <p:spPr>
            <a:xfrm>
              <a:off x="7836208" y="2236549"/>
              <a:ext cx="565971" cy="3443709"/>
            </a:xfrm>
            <a:prstGeom prst="roundRect">
              <a:avLst/>
            </a:prstGeom>
            <a:solidFill>
              <a:schemeClr val="bg1"/>
            </a:solidFill>
            <a:ln w="762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  <p:sp>
          <p:nvSpPr>
            <p:cNvPr id="16" name="角丸四角形 15">
              <a:extLst>
                <a:ext uri="{FF2B5EF4-FFF2-40B4-BE49-F238E27FC236}">
                  <a16:creationId xmlns:a16="http://schemas.microsoft.com/office/drawing/2014/main" id="{466E0733-C96D-4B44-D19C-7B5A63798295}"/>
                </a:ext>
              </a:extLst>
            </p:cNvPr>
            <p:cNvSpPr/>
            <p:nvPr/>
          </p:nvSpPr>
          <p:spPr>
            <a:xfrm>
              <a:off x="4789165" y="2075543"/>
              <a:ext cx="3832321" cy="3683000"/>
            </a:xfrm>
            <a:prstGeom prst="roundRect">
              <a:avLst/>
            </a:prstGeom>
            <a:noFill/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CD34B25C-F5EF-A1B8-E501-E4D4D08E7CCD}"/>
                </a:ext>
              </a:extLst>
            </p:cNvPr>
            <p:cNvSpPr txBox="1"/>
            <p:nvPr/>
          </p:nvSpPr>
          <p:spPr>
            <a:xfrm>
              <a:off x="6289846" y="2880884"/>
              <a:ext cx="1829347" cy="36933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>
                  <a:latin typeface="Meiryo" panose="020B0604030504040204" pitchFamily="34" charset="-128"/>
                  <a:ea typeface="Meiryo" panose="020B0604030504040204" pitchFamily="34" charset="-128"/>
                </a:rPr>
                <a:t>DPDK </a:t>
              </a:r>
              <a:r>
                <a:rPr kumimoji="1" lang="ja-JP" altLang="en-US">
                  <a:latin typeface="Meiryo" panose="020B0604030504040204" pitchFamily="34" charset="-128"/>
                  <a:ea typeface="Meiryo" panose="020B0604030504040204" pitchFamily="34" charset="-128"/>
                </a:rPr>
                <a:t>スレッド</a:t>
              </a:r>
            </a:p>
          </p:txBody>
        </p:sp>
        <p:cxnSp>
          <p:nvCxnSpPr>
            <p:cNvPr id="20" name="直線矢印コネクタ 19">
              <a:extLst>
                <a:ext uri="{FF2B5EF4-FFF2-40B4-BE49-F238E27FC236}">
                  <a16:creationId xmlns:a16="http://schemas.microsoft.com/office/drawing/2014/main" id="{AB04F156-2FB1-DD3A-8925-E7900C5014B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25554" y="3525219"/>
              <a:ext cx="17414" cy="2407549"/>
            </a:xfrm>
            <a:prstGeom prst="straightConnector1">
              <a:avLst/>
            </a:prstGeom>
            <a:ln w="76200">
              <a:solidFill>
                <a:srgbClr val="FF0000"/>
              </a:solidFill>
              <a:headEnd type="arrow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5A9D85B8-2D05-EBA9-1628-0E2B767CB6D3}"/>
                </a:ext>
              </a:extLst>
            </p:cNvPr>
            <p:cNvSpPr txBox="1"/>
            <p:nvPr/>
          </p:nvSpPr>
          <p:spPr>
            <a:xfrm>
              <a:off x="1699468" y="4965568"/>
              <a:ext cx="2818400" cy="369332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ja-JP" altLang="en-US">
                  <a:solidFill>
                    <a:srgbClr val="FF0000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低速なネットワーク処理</a:t>
              </a:r>
            </a:p>
          </p:txBody>
        </p:sp>
        <p:cxnSp>
          <p:nvCxnSpPr>
            <p:cNvPr id="22" name="直線矢印コネクタ 21">
              <a:extLst>
                <a:ext uri="{FF2B5EF4-FFF2-40B4-BE49-F238E27FC236}">
                  <a16:creationId xmlns:a16="http://schemas.microsoft.com/office/drawing/2014/main" id="{2AEFC574-C1E8-435D-2029-5CEDBCA9BC2C}"/>
                </a:ext>
              </a:extLst>
            </p:cNvPr>
            <p:cNvCxnSpPr>
              <a:cxnSpLocks/>
              <a:stCxn id="10" idx="0"/>
              <a:endCxn id="14" idx="2"/>
            </p:cNvCxnSpPr>
            <p:nvPr/>
          </p:nvCxnSpPr>
          <p:spPr>
            <a:xfrm flipH="1" flipV="1">
              <a:off x="7173175" y="5680258"/>
              <a:ext cx="471958" cy="252510"/>
            </a:xfrm>
            <a:prstGeom prst="straightConnector1">
              <a:avLst/>
            </a:prstGeom>
            <a:ln w="76200">
              <a:solidFill>
                <a:srgbClr val="FF0000"/>
              </a:solidFill>
              <a:headEnd type="arrow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矢印コネクタ 24">
              <a:extLst>
                <a:ext uri="{FF2B5EF4-FFF2-40B4-BE49-F238E27FC236}">
                  <a16:creationId xmlns:a16="http://schemas.microsoft.com/office/drawing/2014/main" id="{27DB96A4-CCCF-F390-BE25-B93853103E95}"/>
                </a:ext>
              </a:extLst>
            </p:cNvPr>
            <p:cNvCxnSpPr>
              <a:cxnSpLocks/>
              <a:stCxn id="15" idx="2"/>
              <a:endCxn id="10" idx="0"/>
            </p:cNvCxnSpPr>
            <p:nvPr/>
          </p:nvCxnSpPr>
          <p:spPr>
            <a:xfrm flipH="1">
              <a:off x="7645133" y="5680258"/>
              <a:ext cx="474061" cy="252510"/>
            </a:xfrm>
            <a:prstGeom prst="straightConnector1">
              <a:avLst/>
            </a:prstGeom>
            <a:ln w="76200">
              <a:solidFill>
                <a:srgbClr val="FF0000"/>
              </a:solidFill>
              <a:headEnd type="arrow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68E5617B-C452-46D1-F6DA-85042EA28BF4}"/>
                </a:ext>
              </a:extLst>
            </p:cNvPr>
            <p:cNvSpPr txBox="1"/>
            <p:nvPr/>
          </p:nvSpPr>
          <p:spPr>
            <a:xfrm>
              <a:off x="8499242" y="5435377"/>
              <a:ext cx="2031325" cy="646331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ja-JP" altLang="en-US">
                  <a:solidFill>
                    <a:srgbClr val="FF0000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高速な</a:t>
              </a:r>
              <a:endParaRPr kumimoji="1" lang="en-US" altLang="ja-JP" dirty="0">
                <a:solidFill>
                  <a:srgbClr val="FF0000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  <a:p>
              <a:r>
                <a:rPr kumimoji="1" lang="ja-JP" altLang="en-US">
                  <a:solidFill>
                    <a:srgbClr val="FF0000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ネットワーク処理</a:t>
              </a:r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20000D37-0E78-6F6F-9557-44EC4D6CE385}"/>
                </a:ext>
              </a:extLst>
            </p:cNvPr>
            <p:cNvSpPr txBox="1"/>
            <p:nvPr/>
          </p:nvSpPr>
          <p:spPr>
            <a:xfrm>
              <a:off x="4984146" y="1618321"/>
              <a:ext cx="1454244" cy="461665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en-US" altLang="ja-JP" sz="2400" b="1" dirty="0" err="1">
                  <a:solidFill>
                    <a:srgbClr val="0070C0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sdplane</a:t>
              </a:r>
              <a:endParaRPr kumimoji="1" lang="ja-JP" altLang="en-US" sz="2400" b="1">
                <a:solidFill>
                  <a:srgbClr val="0070C0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F46B39E9-0E82-8024-CCB9-FDC39F261696}"/>
                </a:ext>
              </a:extLst>
            </p:cNvPr>
            <p:cNvSpPr txBox="1"/>
            <p:nvPr/>
          </p:nvSpPr>
          <p:spPr>
            <a:xfrm>
              <a:off x="5338486" y="3776278"/>
              <a:ext cx="2723823" cy="64633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>
                  <a:solidFill>
                    <a:srgbClr val="FF0000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CPU</a:t>
              </a:r>
              <a:r>
                <a:rPr kumimoji="1" lang="ja-JP" altLang="en-US">
                  <a:solidFill>
                    <a:srgbClr val="FF0000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コア単位で</a:t>
              </a:r>
              <a:endParaRPr kumimoji="1" lang="en-US" altLang="ja-JP" dirty="0">
                <a:solidFill>
                  <a:srgbClr val="FF0000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  <a:p>
              <a:r>
                <a:rPr lang="ja-JP" altLang="en-US">
                  <a:solidFill>
                    <a:srgbClr val="FF0000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タスクを制御・スケール</a:t>
              </a:r>
              <a:endParaRPr kumimoji="1" lang="ja-JP" altLang="en-US">
                <a:solidFill>
                  <a:srgbClr val="FF0000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  <p:sp>
          <p:nvSpPr>
            <p:cNvPr id="24" name="角丸四角形 23">
              <a:extLst>
                <a:ext uri="{FF2B5EF4-FFF2-40B4-BE49-F238E27FC236}">
                  <a16:creationId xmlns:a16="http://schemas.microsoft.com/office/drawing/2014/main" id="{512E78CB-B79D-4BCA-F645-65ED99EE7C35}"/>
                </a:ext>
              </a:extLst>
            </p:cNvPr>
            <p:cNvSpPr/>
            <p:nvPr/>
          </p:nvSpPr>
          <p:spPr>
            <a:xfrm>
              <a:off x="4998136" y="5467606"/>
              <a:ext cx="565971" cy="212652"/>
            </a:xfrm>
            <a:prstGeom prst="roundRect">
              <a:avLst/>
            </a:prstGeom>
            <a:solidFill>
              <a:srgbClr val="7030A0"/>
            </a:solidFill>
            <a:ln w="762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  <p:sp>
          <p:nvSpPr>
            <p:cNvPr id="26" name="角丸四角形 25">
              <a:extLst>
                <a:ext uri="{FF2B5EF4-FFF2-40B4-BE49-F238E27FC236}">
                  <a16:creationId xmlns:a16="http://schemas.microsoft.com/office/drawing/2014/main" id="{B89591B9-43DD-0DA6-2AD1-87DFCC051818}"/>
                </a:ext>
              </a:extLst>
            </p:cNvPr>
            <p:cNvSpPr/>
            <p:nvPr/>
          </p:nvSpPr>
          <p:spPr>
            <a:xfrm>
              <a:off x="5944169" y="5467606"/>
              <a:ext cx="565971" cy="212652"/>
            </a:xfrm>
            <a:prstGeom prst="roundRect">
              <a:avLst/>
            </a:prstGeom>
            <a:solidFill>
              <a:srgbClr val="7030A0"/>
            </a:solidFill>
            <a:ln w="762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  <p:sp>
          <p:nvSpPr>
            <p:cNvPr id="27" name="角丸四角形 26">
              <a:extLst>
                <a:ext uri="{FF2B5EF4-FFF2-40B4-BE49-F238E27FC236}">
                  <a16:creationId xmlns:a16="http://schemas.microsoft.com/office/drawing/2014/main" id="{18F88AF2-61E6-7E0B-C198-56ED1F22DAFA}"/>
                </a:ext>
              </a:extLst>
            </p:cNvPr>
            <p:cNvSpPr/>
            <p:nvPr/>
          </p:nvSpPr>
          <p:spPr>
            <a:xfrm>
              <a:off x="6904532" y="5467606"/>
              <a:ext cx="565971" cy="212652"/>
            </a:xfrm>
            <a:prstGeom prst="roundRect">
              <a:avLst/>
            </a:prstGeom>
            <a:solidFill>
              <a:srgbClr val="7030A0"/>
            </a:solidFill>
            <a:ln w="762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  <p:sp>
          <p:nvSpPr>
            <p:cNvPr id="28" name="角丸四角形 27">
              <a:extLst>
                <a:ext uri="{FF2B5EF4-FFF2-40B4-BE49-F238E27FC236}">
                  <a16:creationId xmlns:a16="http://schemas.microsoft.com/office/drawing/2014/main" id="{A7436D5D-CC8E-4D3D-B9FC-6846127C3D0F}"/>
                </a:ext>
              </a:extLst>
            </p:cNvPr>
            <p:cNvSpPr/>
            <p:nvPr/>
          </p:nvSpPr>
          <p:spPr>
            <a:xfrm>
              <a:off x="7830571" y="5467606"/>
              <a:ext cx="565971" cy="212652"/>
            </a:xfrm>
            <a:prstGeom prst="roundRect">
              <a:avLst/>
            </a:prstGeom>
            <a:solidFill>
              <a:srgbClr val="7030A0"/>
            </a:solidFill>
            <a:ln w="762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2B22BAD9-08BF-3942-DA05-2C41302048C8}"/>
                </a:ext>
              </a:extLst>
            </p:cNvPr>
            <p:cNvSpPr txBox="1"/>
            <p:nvPr/>
          </p:nvSpPr>
          <p:spPr>
            <a:xfrm>
              <a:off x="8782227" y="4404191"/>
              <a:ext cx="1338828" cy="646331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>
                  <a:solidFill>
                    <a:srgbClr val="7030A0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DPDK</a:t>
              </a:r>
            </a:p>
            <a:p>
              <a:r>
                <a:rPr kumimoji="1" lang="ja-JP" altLang="en-US">
                  <a:solidFill>
                    <a:srgbClr val="7030A0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ライブラリ</a:t>
              </a:r>
            </a:p>
          </p:txBody>
        </p:sp>
        <p:cxnSp>
          <p:nvCxnSpPr>
            <p:cNvPr id="31" name="直線矢印コネクタ 30">
              <a:extLst>
                <a:ext uri="{FF2B5EF4-FFF2-40B4-BE49-F238E27FC236}">
                  <a16:creationId xmlns:a16="http://schemas.microsoft.com/office/drawing/2014/main" id="{1677D4E6-E973-D3CF-F3EE-3E429FAB58C5}"/>
                </a:ext>
              </a:extLst>
            </p:cNvPr>
            <p:cNvCxnSpPr>
              <a:stCxn id="29" idx="1"/>
              <a:endCxn id="28" idx="0"/>
            </p:cNvCxnSpPr>
            <p:nvPr/>
          </p:nvCxnSpPr>
          <p:spPr>
            <a:xfrm flipH="1">
              <a:off x="8113557" y="4727357"/>
              <a:ext cx="668670" cy="740249"/>
            </a:xfrm>
            <a:prstGeom prst="straightConnector1">
              <a:avLst/>
            </a:prstGeom>
            <a:ln w="38100">
              <a:solidFill>
                <a:srgbClr val="7030A0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スライド番号プレースホルダー 18">
            <a:extLst>
              <a:ext uri="{FF2B5EF4-FFF2-40B4-BE49-F238E27FC236}">
                <a16:creationId xmlns:a16="http://schemas.microsoft.com/office/drawing/2014/main" id="{09FE2758-BBB0-8C30-8B7F-4D796BF29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1F03-9459-BF47-85FC-929A1BD0B055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6029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38F3D1-0E71-46FF-BDB0-1F4601DEA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8188" y="240183"/>
            <a:ext cx="10515600" cy="725026"/>
          </a:xfrm>
        </p:spPr>
        <p:txBody>
          <a:bodyPr>
            <a:normAutofit/>
          </a:bodyPr>
          <a:lstStyle/>
          <a:p>
            <a:r>
              <a:rPr lang="ja-JP" altLang="en-US" sz="3200"/>
              <a:t>図１ </a:t>
            </a:r>
            <a:r>
              <a:rPr lang="en-US" altLang="ja-JP" sz="3200" dirty="0"/>
              <a:t>DPDK-dock</a:t>
            </a:r>
            <a:r>
              <a:rPr lang="ja-JP" altLang="en-US" sz="3200" dirty="0"/>
              <a:t>開発環境</a:t>
            </a:r>
            <a:endParaRPr kumimoji="1" lang="ja-JP" altLang="en-US" sz="3200" dirty="0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73FA3E8-A9C8-073D-06DB-DE739AF12C76}"/>
              </a:ext>
            </a:extLst>
          </p:cNvPr>
          <p:cNvGrpSpPr/>
          <p:nvPr/>
        </p:nvGrpSpPr>
        <p:grpSpPr>
          <a:xfrm>
            <a:off x="766024" y="941911"/>
            <a:ext cx="9803717" cy="5621301"/>
            <a:chOff x="766024" y="941911"/>
            <a:chExt cx="9803717" cy="5621301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606BE31E-41BE-424B-B4DB-D1952FC5F686}"/>
                </a:ext>
              </a:extLst>
            </p:cNvPr>
            <p:cNvSpPr/>
            <p:nvPr/>
          </p:nvSpPr>
          <p:spPr>
            <a:xfrm>
              <a:off x="2057275" y="3200294"/>
              <a:ext cx="2479214" cy="224912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/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6EE4200-6920-4012-AA43-C4708C202E17}"/>
                </a:ext>
              </a:extLst>
            </p:cNvPr>
            <p:cNvSpPr txBox="1"/>
            <p:nvPr/>
          </p:nvSpPr>
          <p:spPr>
            <a:xfrm>
              <a:off x="1333410" y="2172103"/>
              <a:ext cx="41148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ja-JP" b="1" dirty="0">
                  <a:latin typeface="+mj-ea"/>
                  <a:ea typeface="+mj-ea"/>
                </a:rPr>
                <a:t>【</a:t>
              </a:r>
              <a:r>
                <a:rPr lang="ja-JP" altLang="en-US" b="1" dirty="0">
                  <a:latin typeface="+mj-ea"/>
                  <a:ea typeface="+mj-ea"/>
                </a:rPr>
                <a:t>従来の</a:t>
              </a:r>
              <a:r>
                <a:rPr lang="en-US" altLang="ja-JP" sz="1800" b="1" dirty="0">
                  <a:latin typeface="+mj-ea"/>
                  <a:ea typeface="+mj-ea"/>
                </a:rPr>
                <a:t>DPDK</a:t>
              </a:r>
              <a:r>
                <a:rPr lang="ja-JP" altLang="en-US" sz="1800" b="1" dirty="0">
                  <a:latin typeface="+mj-ea"/>
                  <a:ea typeface="+mj-ea"/>
                </a:rPr>
                <a:t>アプリケーション</a:t>
              </a:r>
              <a:r>
                <a:rPr lang="en-US" altLang="ja-JP" sz="1800" b="1" dirty="0">
                  <a:latin typeface="+mj-ea"/>
                  <a:ea typeface="+mj-ea"/>
                </a:rPr>
                <a:t>】</a:t>
              </a:r>
              <a:endParaRPr lang="ja-JP" altLang="en-US" dirty="0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49D19D88-8B80-4722-B880-CEF23AB97A21}"/>
                </a:ext>
              </a:extLst>
            </p:cNvPr>
            <p:cNvSpPr/>
            <p:nvPr/>
          </p:nvSpPr>
          <p:spPr>
            <a:xfrm>
              <a:off x="1613248" y="941911"/>
              <a:ext cx="470032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1600" b="1" dirty="0">
                  <a:latin typeface="+mn-ea"/>
                </a:rPr>
                <a:t>DPDK</a:t>
              </a:r>
              <a:r>
                <a:rPr lang="ja-JP" altLang="en-US" sz="1600" b="1" dirty="0">
                  <a:latin typeface="+mn-ea"/>
                </a:rPr>
                <a:t>ソフトウェア資産を自在に制御する仕組み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5305755-D9A3-46FB-B5B2-F8DCE918F4E8}"/>
                </a:ext>
              </a:extLst>
            </p:cNvPr>
            <p:cNvSpPr txBox="1"/>
            <p:nvPr/>
          </p:nvSpPr>
          <p:spPr>
            <a:xfrm>
              <a:off x="4363304" y="5978437"/>
              <a:ext cx="620643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600" b="1" dirty="0"/>
                <a:t>・</a:t>
              </a:r>
              <a:r>
                <a:rPr kumimoji="1" lang="en-US" altLang="ja-JP" sz="1600" b="1" dirty="0">
                  <a:latin typeface="+mn-ea"/>
                </a:rPr>
                <a:t>DPDK</a:t>
              </a:r>
              <a:r>
                <a:rPr kumimoji="1" lang="ja-JP" altLang="en-US" sz="1600" b="1" dirty="0">
                  <a:latin typeface="+mn-ea"/>
                </a:rPr>
                <a:t>アプリケーションを周りから自在に制御→実運用が容易</a:t>
              </a:r>
              <a:endParaRPr kumimoji="1" lang="en-US" altLang="ja-JP" sz="1600" b="1" dirty="0">
                <a:latin typeface="+mn-ea"/>
              </a:endParaRPr>
            </a:p>
            <a:p>
              <a:r>
                <a:rPr lang="ja-JP" altLang="en-US" sz="1600" b="1" dirty="0">
                  <a:latin typeface="+mn-ea"/>
                </a:rPr>
                <a:t>・既存</a:t>
              </a:r>
              <a:r>
                <a:rPr lang="en-US" altLang="ja-JP" sz="1600" b="1" dirty="0">
                  <a:latin typeface="+mn-ea"/>
                </a:rPr>
                <a:t>DPDK</a:t>
              </a:r>
              <a:r>
                <a:rPr lang="ja-JP" altLang="en-US" sz="1600" b="1" dirty="0">
                  <a:latin typeface="+mn-ea"/>
                </a:rPr>
                <a:t>アプリケーションの若干の変更で搭載可能</a:t>
              </a:r>
              <a:endParaRPr lang="en-US" altLang="ja-JP" sz="1600" b="1" dirty="0">
                <a:latin typeface="+mn-ea"/>
              </a:endParaRPr>
            </a:p>
          </p:txBody>
        </p:sp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B3DE99B7-B497-4E61-AB53-E2AD6BCCC608}"/>
                </a:ext>
              </a:extLst>
            </p:cNvPr>
            <p:cNvGrpSpPr/>
            <p:nvPr/>
          </p:nvGrpSpPr>
          <p:grpSpPr>
            <a:xfrm>
              <a:off x="4907641" y="1086189"/>
              <a:ext cx="5537386" cy="4728620"/>
              <a:chOff x="4563483" y="1249817"/>
              <a:chExt cx="5537386" cy="4728620"/>
            </a:xfrm>
          </p:grpSpPr>
          <p:sp>
            <p:nvSpPr>
              <p:cNvPr id="10" name="正方形/長方形 9">
                <a:extLst>
                  <a:ext uri="{FF2B5EF4-FFF2-40B4-BE49-F238E27FC236}">
                    <a16:creationId xmlns:a16="http://schemas.microsoft.com/office/drawing/2014/main" id="{C3DD4E35-38ED-4F80-A2AD-45F6D5461BDA}"/>
                  </a:ext>
                </a:extLst>
              </p:cNvPr>
              <p:cNvSpPr/>
              <p:nvPr/>
            </p:nvSpPr>
            <p:spPr>
              <a:xfrm>
                <a:off x="6857662" y="2606512"/>
                <a:ext cx="1227554" cy="737229"/>
              </a:xfrm>
              <a:prstGeom prst="rect">
                <a:avLst/>
              </a:prstGeom>
              <a:solidFill>
                <a:srgbClr val="5B9BD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rgbClr val="5B9BD5"/>
                  </a:solidFill>
                </a:endParaRPr>
              </a:p>
            </p:txBody>
          </p:sp>
          <p:sp>
            <p:nvSpPr>
              <p:cNvPr id="11" name="正方形/長方形 10">
                <a:extLst>
                  <a:ext uri="{FF2B5EF4-FFF2-40B4-BE49-F238E27FC236}">
                    <a16:creationId xmlns:a16="http://schemas.microsoft.com/office/drawing/2014/main" id="{5281A203-E2C6-4958-B329-A04A0C56D359}"/>
                  </a:ext>
                </a:extLst>
              </p:cNvPr>
              <p:cNvSpPr/>
              <p:nvPr/>
            </p:nvSpPr>
            <p:spPr>
              <a:xfrm>
                <a:off x="6857662" y="3769294"/>
                <a:ext cx="1227554" cy="737229"/>
              </a:xfrm>
              <a:prstGeom prst="rect">
                <a:avLst/>
              </a:prstGeom>
              <a:solidFill>
                <a:srgbClr val="5B9BD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rgbClr val="5B9BD5"/>
                  </a:solidFill>
                </a:endParaRPr>
              </a:p>
            </p:txBody>
          </p:sp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7C38D969-A8CB-4159-B755-8DBE8D56716D}"/>
                  </a:ext>
                </a:extLst>
              </p:cNvPr>
              <p:cNvSpPr/>
              <p:nvPr/>
            </p:nvSpPr>
            <p:spPr>
              <a:xfrm>
                <a:off x="6852747" y="4966462"/>
                <a:ext cx="1227554" cy="737229"/>
              </a:xfrm>
              <a:prstGeom prst="rect">
                <a:avLst/>
              </a:prstGeom>
              <a:solidFill>
                <a:srgbClr val="5B9BD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rgbClr val="5B9BD5"/>
                  </a:solidFill>
                </a:endParaRPr>
              </a:p>
            </p:txBody>
          </p:sp>
          <p:grpSp>
            <p:nvGrpSpPr>
              <p:cNvPr id="13" name="グループ化 12">
                <a:extLst>
                  <a:ext uri="{FF2B5EF4-FFF2-40B4-BE49-F238E27FC236}">
                    <a16:creationId xmlns:a16="http://schemas.microsoft.com/office/drawing/2014/main" id="{27091332-6E82-4A92-AA0F-E0505BED36AF}"/>
                  </a:ext>
                </a:extLst>
              </p:cNvPr>
              <p:cNvGrpSpPr/>
              <p:nvPr/>
            </p:nvGrpSpPr>
            <p:grpSpPr>
              <a:xfrm>
                <a:off x="5258728" y="1249817"/>
                <a:ext cx="4842141" cy="4728620"/>
                <a:chOff x="5258728" y="1249817"/>
                <a:chExt cx="4842141" cy="4728620"/>
              </a:xfrm>
            </p:grpSpPr>
            <p:sp>
              <p:nvSpPr>
                <p:cNvPr id="20" name="テキスト ボックス 19">
                  <a:extLst>
                    <a:ext uri="{FF2B5EF4-FFF2-40B4-BE49-F238E27FC236}">
                      <a16:creationId xmlns:a16="http://schemas.microsoft.com/office/drawing/2014/main" id="{E43A07FF-4C71-4D5F-BB94-002468A90004}"/>
                    </a:ext>
                  </a:extLst>
                </p:cNvPr>
                <p:cNvSpPr txBox="1"/>
                <p:nvPr/>
              </p:nvSpPr>
              <p:spPr>
                <a:xfrm>
                  <a:off x="6453507" y="1249817"/>
                  <a:ext cx="3647362" cy="830997"/>
                </a:xfrm>
                <a:prstGeom prst="rect">
                  <a:avLst/>
                </a:prstGeom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wrap="square">
                  <a:spAutoFit/>
                </a:bodyPr>
                <a:lstStyle/>
                <a:p>
                  <a:r>
                    <a:rPr lang="en-US" altLang="ja-JP" sz="1600" b="1" dirty="0">
                      <a:latin typeface="+mj-ea"/>
                      <a:ea typeface="+mj-ea"/>
                    </a:rPr>
                    <a:t>Shell(</a:t>
                  </a:r>
                  <a:r>
                    <a:rPr lang="en-US" altLang="ja-JP" sz="1600" b="1" dirty="0" err="1">
                      <a:latin typeface="+mj-ea"/>
                      <a:ea typeface="+mj-ea"/>
                    </a:rPr>
                    <a:t>zcmdsh</a:t>
                  </a:r>
                  <a:r>
                    <a:rPr lang="en-US" altLang="ja-JP" sz="1600" b="1" dirty="0">
                      <a:latin typeface="+mj-ea"/>
                      <a:ea typeface="+mj-ea"/>
                    </a:rPr>
                    <a:t>)</a:t>
                  </a:r>
                  <a:r>
                    <a:rPr lang="ja-JP" altLang="en-US" sz="1600" b="1" dirty="0">
                      <a:latin typeface="+mj-ea"/>
                      <a:ea typeface="+mj-ea"/>
                    </a:rPr>
                    <a:t>と</a:t>
                  </a:r>
                  <a:endParaRPr lang="en-US" altLang="ja-JP" sz="1600" b="1" dirty="0">
                    <a:latin typeface="+mj-ea"/>
                    <a:ea typeface="+mj-ea"/>
                  </a:endParaRPr>
                </a:p>
                <a:p>
                  <a:r>
                    <a:rPr lang="en-US" altLang="ja-JP" sz="1600" b="1" dirty="0">
                      <a:latin typeface="+mj-ea"/>
                      <a:ea typeface="+mj-ea"/>
                    </a:rPr>
                    <a:t>DPDK</a:t>
                  </a:r>
                  <a:r>
                    <a:rPr lang="ja-JP" altLang="en-US" sz="1600" b="1" dirty="0">
                      <a:latin typeface="+mj-ea"/>
                      <a:ea typeface="+mj-ea"/>
                    </a:rPr>
                    <a:t>スレッド実行環境</a:t>
                  </a:r>
                  <a:r>
                    <a:rPr lang="en-US" altLang="ja-JP" sz="1600" b="1" dirty="0">
                      <a:latin typeface="+mj-ea"/>
                      <a:ea typeface="+mj-ea"/>
                    </a:rPr>
                    <a:t>(</a:t>
                  </a:r>
                  <a:r>
                    <a:rPr lang="en-US" altLang="ja-JP" sz="1600" b="1" dirty="0" err="1">
                      <a:latin typeface="+mj-ea"/>
                      <a:ea typeface="+mj-ea"/>
                    </a:rPr>
                    <a:t>sd</a:t>
                  </a:r>
                  <a:r>
                    <a:rPr lang="en-US" altLang="ja-JP" sz="1600" b="1" dirty="0">
                      <a:latin typeface="+mj-ea"/>
                      <a:ea typeface="+mj-ea"/>
                    </a:rPr>
                    <a:t>-plane)</a:t>
                  </a:r>
                </a:p>
                <a:p>
                  <a:r>
                    <a:rPr lang="ja-JP" altLang="en-US" sz="1600" b="1" dirty="0">
                      <a:latin typeface="+mj-ea"/>
                      <a:ea typeface="+mj-ea"/>
                    </a:rPr>
                    <a:t>を一体化</a:t>
                  </a:r>
                  <a:endParaRPr lang="ja-JP" altLang="en-US" sz="1600" dirty="0"/>
                </a:p>
              </p:txBody>
            </p:sp>
            <p:sp>
              <p:nvSpPr>
                <p:cNvPr id="21" name="正方形/長方形 20">
                  <a:extLst>
                    <a:ext uri="{FF2B5EF4-FFF2-40B4-BE49-F238E27FC236}">
                      <a16:creationId xmlns:a16="http://schemas.microsoft.com/office/drawing/2014/main" id="{9BB0C699-43DF-4F1E-A604-42FCC633A4F0}"/>
                    </a:ext>
                  </a:extLst>
                </p:cNvPr>
                <p:cNvSpPr/>
                <p:nvPr/>
              </p:nvSpPr>
              <p:spPr>
                <a:xfrm>
                  <a:off x="5258728" y="2304533"/>
                  <a:ext cx="4264709" cy="3673904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" name="正方形/長方形 21">
                  <a:extLst>
                    <a:ext uri="{FF2B5EF4-FFF2-40B4-BE49-F238E27FC236}">
                      <a16:creationId xmlns:a16="http://schemas.microsoft.com/office/drawing/2014/main" id="{3F53A339-7D91-4813-AF4B-8636B1CE581C}"/>
                    </a:ext>
                  </a:extLst>
                </p:cNvPr>
                <p:cNvSpPr/>
                <p:nvPr/>
              </p:nvSpPr>
              <p:spPr>
                <a:xfrm>
                  <a:off x="5426008" y="2432149"/>
                  <a:ext cx="2649378" cy="3410605"/>
                </a:xfrm>
                <a:prstGeom prst="rect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2400" dirty="0"/>
                </a:p>
              </p:txBody>
            </p:sp>
          </p:grp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CAE45921-21C3-4F6F-B56F-85BF0D8095F6}"/>
                  </a:ext>
                </a:extLst>
              </p:cNvPr>
              <p:cNvSpPr/>
              <p:nvPr/>
            </p:nvSpPr>
            <p:spPr>
              <a:xfrm>
                <a:off x="6930776" y="2552043"/>
                <a:ext cx="1154440" cy="791698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正方形/長方形 14">
                <a:extLst>
                  <a:ext uri="{FF2B5EF4-FFF2-40B4-BE49-F238E27FC236}">
                    <a16:creationId xmlns:a16="http://schemas.microsoft.com/office/drawing/2014/main" id="{7EDC30F4-F426-4B9A-8340-A15DDB46767E}"/>
                  </a:ext>
                </a:extLst>
              </p:cNvPr>
              <p:cNvSpPr/>
              <p:nvPr/>
            </p:nvSpPr>
            <p:spPr>
              <a:xfrm>
                <a:off x="6920946" y="3752278"/>
                <a:ext cx="1154440" cy="791698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正方形/長方形 15">
                <a:extLst>
                  <a:ext uri="{FF2B5EF4-FFF2-40B4-BE49-F238E27FC236}">
                    <a16:creationId xmlns:a16="http://schemas.microsoft.com/office/drawing/2014/main" id="{2781DFA4-83AB-437A-A51F-E9BDADF35699}"/>
                  </a:ext>
                </a:extLst>
              </p:cNvPr>
              <p:cNvSpPr/>
              <p:nvPr/>
            </p:nvSpPr>
            <p:spPr>
              <a:xfrm>
                <a:off x="6944431" y="4939227"/>
                <a:ext cx="1154440" cy="791698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81790B46-100F-4D86-B5EA-122A6E84C161}"/>
                  </a:ext>
                </a:extLst>
              </p:cNvPr>
              <p:cNvSpPr txBox="1"/>
              <p:nvPr/>
            </p:nvSpPr>
            <p:spPr>
              <a:xfrm>
                <a:off x="5427173" y="2492129"/>
                <a:ext cx="41148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ja-JP" sz="1800" b="1" dirty="0">
                    <a:latin typeface="+mj-ea"/>
                    <a:ea typeface="+mj-ea"/>
                  </a:rPr>
                  <a:t>DPDK-dock</a:t>
                </a:r>
                <a:endParaRPr lang="ja-JP" altLang="en-US" dirty="0"/>
              </a:p>
            </p:txBody>
          </p:sp>
          <p:cxnSp>
            <p:nvCxnSpPr>
              <p:cNvPr id="18" name="直線コネクタ 17">
                <a:extLst>
                  <a:ext uri="{FF2B5EF4-FFF2-40B4-BE49-F238E27FC236}">
                    <a16:creationId xmlns:a16="http://schemas.microsoft.com/office/drawing/2014/main" id="{92788424-D84C-4637-A998-BEE984289993}"/>
                  </a:ext>
                </a:extLst>
              </p:cNvPr>
              <p:cNvCxnSpPr/>
              <p:nvPr/>
            </p:nvCxnSpPr>
            <p:spPr>
              <a:xfrm flipH="1">
                <a:off x="6549059" y="2016879"/>
                <a:ext cx="116573" cy="51251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右矢印 13">
                <a:extLst>
                  <a:ext uri="{FF2B5EF4-FFF2-40B4-BE49-F238E27FC236}">
                    <a16:creationId xmlns:a16="http://schemas.microsoft.com/office/drawing/2014/main" id="{3D3F8A89-3789-470B-9CDE-3F1843AEC543}"/>
                  </a:ext>
                </a:extLst>
              </p:cNvPr>
              <p:cNvSpPr/>
              <p:nvPr/>
            </p:nvSpPr>
            <p:spPr>
              <a:xfrm>
                <a:off x="4563483" y="3730736"/>
                <a:ext cx="652269" cy="782783"/>
              </a:xfrm>
              <a:prstGeom prst="rightArrow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3" name="グループ化 22">
              <a:extLst>
                <a:ext uri="{FF2B5EF4-FFF2-40B4-BE49-F238E27FC236}">
                  <a16:creationId xmlns:a16="http://schemas.microsoft.com/office/drawing/2014/main" id="{11497477-A386-4F31-BFB0-53AB0B20C688}"/>
                </a:ext>
              </a:extLst>
            </p:cNvPr>
            <p:cNvGrpSpPr/>
            <p:nvPr/>
          </p:nvGrpSpPr>
          <p:grpSpPr>
            <a:xfrm>
              <a:off x="833403" y="3772719"/>
              <a:ext cx="1154039" cy="1154039"/>
              <a:chOff x="833403" y="3772719"/>
              <a:chExt cx="1154039" cy="1154039"/>
            </a:xfrm>
          </p:grpSpPr>
          <p:grpSp>
            <p:nvGrpSpPr>
              <p:cNvPr id="24" name="グラフィックス 32">
                <a:extLst>
                  <a:ext uri="{FF2B5EF4-FFF2-40B4-BE49-F238E27FC236}">
                    <a16:creationId xmlns:a16="http://schemas.microsoft.com/office/drawing/2014/main" id="{728170B4-05D2-43D9-8A9B-3D3CDDE4B274}"/>
                  </a:ext>
                </a:extLst>
              </p:cNvPr>
              <p:cNvGrpSpPr/>
              <p:nvPr/>
            </p:nvGrpSpPr>
            <p:grpSpPr>
              <a:xfrm flipH="1">
                <a:off x="1232964" y="3935167"/>
                <a:ext cx="415126" cy="835511"/>
                <a:chOff x="6860015" y="366323"/>
                <a:chExt cx="346558" cy="835511"/>
              </a:xfrm>
            </p:grpSpPr>
            <p:sp>
              <p:nvSpPr>
                <p:cNvPr id="27" name="フリーフォーム: 図形 26">
                  <a:extLst>
                    <a:ext uri="{FF2B5EF4-FFF2-40B4-BE49-F238E27FC236}">
                      <a16:creationId xmlns:a16="http://schemas.microsoft.com/office/drawing/2014/main" id="{94D323EE-E06C-4A01-9A2E-CD2E8DF93D25}"/>
                    </a:ext>
                  </a:extLst>
                </p:cNvPr>
                <p:cNvSpPr/>
                <p:nvPr/>
              </p:nvSpPr>
              <p:spPr>
                <a:xfrm>
                  <a:off x="6860015" y="374934"/>
                  <a:ext cx="346558" cy="826899"/>
                </a:xfrm>
                <a:custGeom>
                  <a:avLst/>
                  <a:gdLst>
                    <a:gd name="connsiteX0" fmla="*/ 205031 w 346558"/>
                    <a:gd name="connsiteY0" fmla="*/ 552745 h 826899"/>
                    <a:gd name="connsiteX1" fmla="*/ 205358 w 346558"/>
                    <a:gd name="connsiteY1" fmla="*/ 573315 h 826899"/>
                    <a:gd name="connsiteX2" fmla="*/ 219712 w 346558"/>
                    <a:gd name="connsiteY2" fmla="*/ 746462 h 826899"/>
                    <a:gd name="connsiteX3" fmla="*/ 191945 w 346558"/>
                    <a:gd name="connsiteY3" fmla="*/ 764906 h 826899"/>
                    <a:gd name="connsiteX4" fmla="*/ 164423 w 346558"/>
                    <a:gd name="connsiteY4" fmla="*/ 771449 h 826899"/>
                    <a:gd name="connsiteX5" fmla="*/ 147451 w 346558"/>
                    <a:gd name="connsiteY5" fmla="*/ 779137 h 826899"/>
                    <a:gd name="connsiteX6" fmla="*/ 110319 w 346558"/>
                    <a:gd name="connsiteY6" fmla="*/ 766051 h 826899"/>
                    <a:gd name="connsiteX7" fmla="*/ 132321 w 346558"/>
                    <a:gd name="connsiteY7" fmla="*/ 737834 h 826899"/>
                    <a:gd name="connsiteX8" fmla="*/ 159474 w 346558"/>
                    <a:gd name="connsiteY8" fmla="*/ 680745 h 826899"/>
                    <a:gd name="connsiteX9" fmla="*/ 84597 w 346558"/>
                    <a:gd name="connsiteY9" fmla="*/ 435665 h 826899"/>
                    <a:gd name="connsiteX10" fmla="*/ 62268 w 346558"/>
                    <a:gd name="connsiteY10" fmla="*/ 353753 h 826899"/>
                    <a:gd name="connsiteX11" fmla="*/ 59120 w 346558"/>
                    <a:gd name="connsiteY11" fmla="*/ 342139 h 826899"/>
                    <a:gd name="connsiteX12" fmla="*/ 58015 w 346558"/>
                    <a:gd name="connsiteY12" fmla="*/ 340708 h 826899"/>
                    <a:gd name="connsiteX13" fmla="*/ 23664 w 346558"/>
                    <a:gd name="connsiteY13" fmla="*/ 332570 h 826899"/>
                    <a:gd name="connsiteX14" fmla="*/ 150 w 346558"/>
                    <a:gd name="connsiteY14" fmla="*/ 259451 h 826899"/>
                    <a:gd name="connsiteX15" fmla="*/ 26200 w 346558"/>
                    <a:gd name="connsiteY15" fmla="*/ 251763 h 826899"/>
                    <a:gd name="connsiteX16" fmla="*/ 66562 w 346558"/>
                    <a:gd name="connsiteY16" fmla="*/ 300468 h 826899"/>
                    <a:gd name="connsiteX17" fmla="*/ 89954 w 346558"/>
                    <a:gd name="connsiteY17" fmla="*/ 338009 h 826899"/>
                    <a:gd name="connsiteX18" fmla="*/ 129867 w 346558"/>
                    <a:gd name="connsiteY18" fmla="*/ 211196 h 826899"/>
                    <a:gd name="connsiteX19" fmla="*/ 163605 w 346558"/>
                    <a:gd name="connsiteY19" fmla="*/ 156029 h 826899"/>
                    <a:gd name="connsiteX20" fmla="*/ 200205 w 346558"/>
                    <a:gd name="connsiteY20" fmla="*/ 139262 h 826899"/>
                    <a:gd name="connsiteX21" fmla="*/ 172561 w 346558"/>
                    <a:gd name="connsiteY21" fmla="*/ 73341 h 826899"/>
                    <a:gd name="connsiteX22" fmla="*/ 149946 w 346558"/>
                    <a:gd name="connsiteY22" fmla="*/ 71950 h 826899"/>
                    <a:gd name="connsiteX23" fmla="*/ 171129 w 346558"/>
                    <a:gd name="connsiteY23" fmla="*/ 29788 h 826899"/>
                    <a:gd name="connsiteX24" fmla="*/ 242408 w 346558"/>
                    <a:gd name="connsiteY24" fmla="*/ 3657 h 826899"/>
                    <a:gd name="connsiteX25" fmla="*/ 270953 w 346558"/>
                    <a:gd name="connsiteY25" fmla="*/ 69374 h 826899"/>
                    <a:gd name="connsiteX26" fmla="*/ 310988 w 346558"/>
                    <a:gd name="connsiteY26" fmla="*/ 161836 h 826899"/>
                    <a:gd name="connsiteX27" fmla="*/ 339123 w 346558"/>
                    <a:gd name="connsiteY27" fmla="*/ 201422 h 826899"/>
                    <a:gd name="connsiteX28" fmla="*/ 345135 w 346558"/>
                    <a:gd name="connsiteY28" fmla="*/ 280716 h 826899"/>
                    <a:gd name="connsiteX29" fmla="*/ 323993 w 346558"/>
                    <a:gd name="connsiteY29" fmla="*/ 363773 h 826899"/>
                    <a:gd name="connsiteX30" fmla="*/ 282035 w 346558"/>
                    <a:gd name="connsiteY30" fmla="*/ 529190 h 826899"/>
                    <a:gd name="connsiteX31" fmla="*/ 290827 w 346558"/>
                    <a:gd name="connsiteY31" fmla="*/ 626437 h 826899"/>
                    <a:gd name="connsiteX32" fmla="*/ 290255 w 346558"/>
                    <a:gd name="connsiteY32" fmla="*/ 684139 h 826899"/>
                    <a:gd name="connsiteX33" fmla="*/ 286697 w 346558"/>
                    <a:gd name="connsiteY33" fmla="*/ 793082 h 826899"/>
                    <a:gd name="connsiteX34" fmla="*/ 264328 w 346558"/>
                    <a:gd name="connsiteY34" fmla="*/ 825429 h 826899"/>
                    <a:gd name="connsiteX35" fmla="*/ 236642 w 346558"/>
                    <a:gd name="connsiteY35" fmla="*/ 796926 h 826899"/>
                    <a:gd name="connsiteX36" fmla="*/ 239546 w 346558"/>
                    <a:gd name="connsiteY36" fmla="*/ 717427 h 826899"/>
                    <a:gd name="connsiteX37" fmla="*/ 238523 w 346558"/>
                    <a:gd name="connsiteY37" fmla="*/ 655268 h 826899"/>
                    <a:gd name="connsiteX38" fmla="*/ 213823 w 346558"/>
                    <a:gd name="connsiteY38" fmla="*/ 551887 h 826899"/>
                    <a:gd name="connsiteX39" fmla="*/ 204949 w 346558"/>
                    <a:gd name="connsiteY39" fmla="*/ 552827 h 826899"/>
                    <a:gd name="connsiteX40" fmla="*/ 145693 w 346558"/>
                    <a:gd name="connsiteY40" fmla="*/ 336210 h 826899"/>
                    <a:gd name="connsiteX41" fmla="*/ 120747 w 346558"/>
                    <a:gd name="connsiteY41" fmla="*/ 476437 h 826899"/>
                    <a:gd name="connsiteX42" fmla="*/ 145693 w 346558"/>
                    <a:gd name="connsiteY42" fmla="*/ 336210 h 826899"/>
                    <a:gd name="connsiteX43" fmla="*/ 298352 w 346558"/>
                    <a:gd name="connsiteY43" fmla="*/ 296910 h 826899"/>
                    <a:gd name="connsiteX44" fmla="*/ 289968 w 346558"/>
                    <a:gd name="connsiteY44" fmla="*/ 294825 h 826899"/>
                    <a:gd name="connsiteX45" fmla="*/ 279990 w 346558"/>
                    <a:gd name="connsiteY45" fmla="*/ 355389 h 826899"/>
                    <a:gd name="connsiteX46" fmla="*/ 298352 w 346558"/>
                    <a:gd name="connsiteY46" fmla="*/ 296910 h 8268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</a:cxnLst>
                  <a:rect l="l" t="t" r="r" b="b"/>
                  <a:pathLst>
                    <a:path w="346558" h="826899">
                      <a:moveTo>
                        <a:pt x="205031" y="552745"/>
                      </a:moveTo>
                      <a:cubicBezTo>
                        <a:pt x="205031" y="559657"/>
                        <a:pt x="202782" y="567549"/>
                        <a:pt x="205358" y="573315"/>
                      </a:cubicBezTo>
                      <a:cubicBezTo>
                        <a:pt x="230549" y="629300"/>
                        <a:pt x="205276" y="689333"/>
                        <a:pt x="219712" y="746462"/>
                      </a:cubicBezTo>
                      <a:cubicBezTo>
                        <a:pt x="224128" y="763965"/>
                        <a:pt x="204499" y="762902"/>
                        <a:pt x="191945" y="764906"/>
                      </a:cubicBezTo>
                      <a:cubicBezTo>
                        <a:pt x="182661" y="766378"/>
                        <a:pt x="173419" y="768627"/>
                        <a:pt x="164423" y="771449"/>
                      </a:cubicBezTo>
                      <a:cubicBezTo>
                        <a:pt x="158452" y="773330"/>
                        <a:pt x="152400" y="780077"/>
                        <a:pt x="147451" y="779137"/>
                      </a:cubicBezTo>
                      <a:cubicBezTo>
                        <a:pt x="134283" y="776642"/>
                        <a:pt x="114818" y="774679"/>
                        <a:pt x="110319" y="766051"/>
                      </a:cubicBezTo>
                      <a:cubicBezTo>
                        <a:pt x="102304" y="750633"/>
                        <a:pt x="118948" y="743436"/>
                        <a:pt x="132321" y="737834"/>
                      </a:cubicBezTo>
                      <a:cubicBezTo>
                        <a:pt x="163809" y="724543"/>
                        <a:pt x="169207" y="714033"/>
                        <a:pt x="159474" y="680745"/>
                      </a:cubicBezTo>
                      <a:cubicBezTo>
                        <a:pt x="135551" y="598711"/>
                        <a:pt x="114204" y="515613"/>
                        <a:pt x="84597" y="435665"/>
                      </a:cubicBezTo>
                      <a:cubicBezTo>
                        <a:pt x="74496" y="408347"/>
                        <a:pt x="52249" y="386387"/>
                        <a:pt x="62268" y="353753"/>
                      </a:cubicBezTo>
                      <a:cubicBezTo>
                        <a:pt x="63250" y="350482"/>
                        <a:pt x="60510" y="345943"/>
                        <a:pt x="59120" y="342139"/>
                      </a:cubicBezTo>
                      <a:cubicBezTo>
                        <a:pt x="58629" y="340708"/>
                        <a:pt x="57116" y="339645"/>
                        <a:pt x="58015" y="340708"/>
                      </a:cubicBezTo>
                      <a:cubicBezTo>
                        <a:pt x="44602" y="337846"/>
                        <a:pt x="26649" y="338786"/>
                        <a:pt x="23664" y="332570"/>
                      </a:cubicBezTo>
                      <a:cubicBezTo>
                        <a:pt x="12704" y="309506"/>
                        <a:pt x="3053" y="284560"/>
                        <a:pt x="150" y="259451"/>
                      </a:cubicBezTo>
                      <a:cubicBezTo>
                        <a:pt x="-1813" y="242316"/>
                        <a:pt x="15976" y="241744"/>
                        <a:pt x="26200" y="251763"/>
                      </a:cubicBezTo>
                      <a:cubicBezTo>
                        <a:pt x="41208" y="266444"/>
                        <a:pt x="53885" y="283620"/>
                        <a:pt x="66562" y="300468"/>
                      </a:cubicBezTo>
                      <a:cubicBezTo>
                        <a:pt x="74741" y="311346"/>
                        <a:pt x="81080" y="323614"/>
                        <a:pt x="89954" y="338009"/>
                      </a:cubicBezTo>
                      <a:cubicBezTo>
                        <a:pt x="109788" y="295642"/>
                        <a:pt x="138536" y="260392"/>
                        <a:pt x="129867" y="211196"/>
                      </a:cubicBezTo>
                      <a:cubicBezTo>
                        <a:pt x="124837" y="182651"/>
                        <a:pt x="136737" y="167561"/>
                        <a:pt x="163605" y="156029"/>
                      </a:cubicBezTo>
                      <a:cubicBezTo>
                        <a:pt x="175341" y="150999"/>
                        <a:pt x="186833" y="145396"/>
                        <a:pt x="200205" y="139262"/>
                      </a:cubicBezTo>
                      <a:cubicBezTo>
                        <a:pt x="174319" y="123804"/>
                        <a:pt x="164423" y="98695"/>
                        <a:pt x="172561" y="73341"/>
                      </a:cubicBezTo>
                      <a:cubicBezTo>
                        <a:pt x="163564" y="72768"/>
                        <a:pt x="154812" y="72236"/>
                        <a:pt x="149946" y="71950"/>
                      </a:cubicBezTo>
                      <a:cubicBezTo>
                        <a:pt x="156898" y="58169"/>
                        <a:pt x="164627" y="44265"/>
                        <a:pt x="171129" y="29788"/>
                      </a:cubicBezTo>
                      <a:cubicBezTo>
                        <a:pt x="181598" y="6478"/>
                        <a:pt x="217176" y="-6894"/>
                        <a:pt x="242408" y="3657"/>
                      </a:cubicBezTo>
                      <a:cubicBezTo>
                        <a:pt x="268090" y="14412"/>
                        <a:pt x="280604" y="43201"/>
                        <a:pt x="270953" y="69374"/>
                      </a:cubicBezTo>
                      <a:cubicBezTo>
                        <a:pt x="252795" y="118733"/>
                        <a:pt x="261220" y="139221"/>
                        <a:pt x="310988" y="161836"/>
                      </a:cubicBezTo>
                      <a:cubicBezTo>
                        <a:pt x="328859" y="169974"/>
                        <a:pt x="337365" y="183387"/>
                        <a:pt x="339123" y="201422"/>
                      </a:cubicBezTo>
                      <a:cubicBezTo>
                        <a:pt x="341700" y="227799"/>
                        <a:pt x="341005" y="254625"/>
                        <a:pt x="345135" y="280716"/>
                      </a:cubicBezTo>
                      <a:cubicBezTo>
                        <a:pt x="350124" y="312164"/>
                        <a:pt x="341741" y="341526"/>
                        <a:pt x="323993" y="363773"/>
                      </a:cubicBezTo>
                      <a:cubicBezTo>
                        <a:pt x="284202" y="413623"/>
                        <a:pt x="283180" y="470384"/>
                        <a:pt x="282035" y="529190"/>
                      </a:cubicBezTo>
                      <a:cubicBezTo>
                        <a:pt x="281381" y="562233"/>
                        <a:pt x="275165" y="593722"/>
                        <a:pt x="290827" y="626437"/>
                      </a:cubicBezTo>
                      <a:cubicBezTo>
                        <a:pt x="298270" y="642018"/>
                        <a:pt x="290909" y="664714"/>
                        <a:pt x="290255" y="684139"/>
                      </a:cubicBezTo>
                      <a:cubicBezTo>
                        <a:pt x="288987" y="720453"/>
                        <a:pt x="287065" y="756768"/>
                        <a:pt x="286697" y="793082"/>
                      </a:cubicBezTo>
                      <a:cubicBezTo>
                        <a:pt x="286533" y="809889"/>
                        <a:pt x="282362" y="821626"/>
                        <a:pt x="264328" y="825429"/>
                      </a:cubicBezTo>
                      <a:cubicBezTo>
                        <a:pt x="239218" y="830705"/>
                        <a:pt x="232880" y="821912"/>
                        <a:pt x="236642" y="796926"/>
                      </a:cubicBezTo>
                      <a:cubicBezTo>
                        <a:pt x="240568" y="770876"/>
                        <a:pt x="239178" y="743968"/>
                        <a:pt x="239546" y="717427"/>
                      </a:cubicBezTo>
                      <a:cubicBezTo>
                        <a:pt x="239832" y="696694"/>
                        <a:pt x="242081" y="675429"/>
                        <a:pt x="238523" y="655268"/>
                      </a:cubicBezTo>
                      <a:cubicBezTo>
                        <a:pt x="232307" y="620467"/>
                        <a:pt x="222288" y="586320"/>
                        <a:pt x="213823" y="551887"/>
                      </a:cubicBezTo>
                      <a:cubicBezTo>
                        <a:pt x="210879" y="552214"/>
                        <a:pt x="207893" y="552500"/>
                        <a:pt x="204949" y="552827"/>
                      </a:cubicBezTo>
                      <a:close/>
                      <a:moveTo>
                        <a:pt x="145693" y="336210"/>
                      </a:moveTo>
                      <a:cubicBezTo>
                        <a:pt x="85537" y="378045"/>
                        <a:pt x="81162" y="399146"/>
                        <a:pt x="120747" y="476437"/>
                      </a:cubicBezTo>
                      <a:cubicBezTo>
                        <a:pt x="129499" y="427200"/>
                        <a:pt x="137759" y="380825"/>
                        <a:pt x="145693" y="336210"/>
                      </a:cubicBezTo>
                      <a:close/>
                      <a:moveTo>
                        <a:pt x="298352" y="296910"/>
                      </a:moveTo>
                      <a:cubicBezTo>
                        <a:pt x="295571" y="296215"/>
                        <a:pt x="292749" y="295520"/>
                        <a:pt x="289968" y="294825"/>
                      </a:cubicBezTo>
                      <a:cubicBezTo>
                        <a:pt x="269521" y="311428"/>
                        <a:pt x="269971" y="332407"/>
                        <a:pt x="279990" y="355389"/>
                      </a:cubicBezTo>
                      <a:cubicBezTo>
                        <a:pt x="286124" y="335883"/>
                        <a:pt x="292258" y="316417"/>
                        <a:pt x="298352" y="29691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grpSp>
              <p:nvGrpSpPr>
                <p:cNvPr id="28" name="グラフィックス 32">
                  <a:extLst>
                    <a:ext uri="{FF2B5EF4-FFF2-40B4-BE49-F238E27FC236}">
                      <a16:creationId xmlns:a16="http://schemas.microsoft.com/office/drawing/2014/main" id="{ECB7B04B-E053-456C-B8A8-B23B72BDBDFD}"/>
                    </a:ext>
                  </a:extLst>
                </p:cNvPr>
                <p:cNvGrpSpPr/>
                <p:nvPr/>
              </p:nvGrpSpPr>
              <p:grpSpPr>
                <a:xfrm>
                  <a:off x="7002641" y="366323"/>
                  <a:ext cx="147075" cy="75621"/>
                  <a:chOff x="7002641" y="366323"/>
                  <a:chExt cx="147075" cy="75621"/>
                </a:xfrm>
                <a:solidFill>
                  <a:srgbClr val="52B498"/>
                </a:solidFill>
              </p:grpSpPr>
              <p:sp>
                <p:nvSpPr>
                  <p:cNvPr id="29" name="フリーフォーム: 図形 28">
                    <a:extLst>
                      <a:ext uri="{FF2B5EF4-FFF2-40B4-BE49-F238E27FC236}">
                        <a16:creationId xmlns:a16="http://schemas.microsoft.com/office/drawing/2014/main" id="{1CF753D5-E2DC-4FC7-9FBC-BED596A1F54E}"/>
                      </a:ext>
                    </a:extLst>
                  </p:cNvPr>
                  <p:cNvSpPr/>
                  <p:nvPr/>
                </p:nvSpPr>
                <p:spPr>
                  <a:xfrm>
                    <a:off x="7010896" y="366323"/>
                    <a:ext cx="129845" cy="62270"/>
                  </a:xfrm>
                  <a:custGeom>
                    <a:avLst/>
                    <a:gdLst>
                      <a:gd name="connsiteX0" fmla="*/ 97785 w 129845"/>
                      <a:gd name="connsiteY0" fmla="*/ 8261 h 62270"/>
                      <a:gd name="connsiteX1" fmla="*/ 109521 w 129845"/>
                      <a:gd name="connsiteY1" fmla="*/ 15785 h 62270"/>
                      <a:gd name="connsiteX2" fmla="*/ 111280 w 129845"/>
                      <a:gd name="connsiteY2" fmla="*/ 20365 h 62270"/>
                      <a:gd name="connsiteX3" fmla="*/ 110789 w 129845"/>
                      <a:gd name="connsiteY3" fmla="*/ 36887 h 62270"/>
                      <a:gd name="connsiteX4" fmla="*/ 113529 w 129845"/>
                      <a:gd name="connsiteY4" fmla="*/ 40813 h 62270"/>
                      <a:gd name="connsiteX5" fmla="*/ 116800 w 129845"/>
                      <a:gd name="connsiteY5" fmla="*/ 37091 h 62270"/>
                      <a:gd name="connsiteX6" fmla="*/ 117291 w 129845"/>
                      <a:gd name="connsiteY6" fmla="*/ 26622 h 62270"/>
                      <a:gd name="connsiteX7" fmla="*/ 129846 w 129845"/>
                      <a:gd name="connsiteY7" fmla="*/ 52917 h 62270"/>
                      <a:gd name="connsiteX8" fmla="*/ 99952 w 129845"/>
                      <a:gd name="connsiteY8" fmla="*/ 58356 h 62270"/>
                      <a:gd name="connsiteX9" fmla="*/ 5159 w 129845"/>
                      <a:gd name="connsiteY9" fmla="*/ 60033 h 62270"/>
                      <a:gd name="connsiteX10" fmla="*/ 47 w 129845"/>
                      <a:gd name="connsiteY10" fmla="*/ 55167 h 62270"/>
                      <a:gd name="connsiteX11" fmla="*/ 10025 w 129845"/>
                      <a:gd name="connsiteY11" fmla="*/ 33002 h 62270"/>
                      <a:gd name="connsiteX12" fmla="*/ 11416 w 129845"/>
                      <a:gd name="connsiteY12" fmla="*/ 42326 h 62270"/>
                      <a:gd name="connsiteX13" fmla="*/ 14892 w 129845"/>
                      <a:gd name="connsiteY13" fmla="*/ 45761 h 62270"/>
                      <a:gd name="connsiteX14" fmla="*/ 17141 w 129845"/>
                      <a:gd name="connsiteY14" fmla="*/ 42039 h 62270"/>
                      <a:gd name="connsiteX15" fmla="*/ 15750 w 129845"/>
                      <a:gd name="connsiteY15" fmla="*/ 29853 h 62270"/>
                      <a:gd name="connsiteX16" fmla="*/ 27487 w 129845"/>
                      <a:gd name="connsiteY16" fmla="*/ 12555 h 62270"/>
                      <a:gd name="connsiteX17" fmla="*/ 29736 w 129845"/>
                      <a:gd name="connsiteY17" fmla="*/ 25682 h 62270"/>
                      <a:gd name="connsiteX18" fmla="*/ 32026 w 129845"/>
                      <a:gd name="connsiteY18" fmla="*/ 40813 h 62270"/>
                      <a:gd name="connsiteX19" fmla="*/ 35584 w 129845"/>
                      <a:gd name="connsiteY19" fmla="*/ 44779 h 62270"/>
                      <a:gd name="connsiteX20" fmla="*/ 37874 w 129845"/>
                      <a:gd name="connsiteY20" fmla="*/ 40322 h 62270"/>
                      <a:gd name="connsiteX21" fmla="*/ 32885 w 129845"/>
                      <a:gd name="connsiteY21" fmla="*/ 6298 h 62270"/>
                      <a:gd name="connsiteX22" fmla="*/ 35298 w 129845"/>
                      <a:gd name="connsiteY22" fmla="*/ 2985 h 62270"/>
                      <a:gd name="connsiteX23" fmla="*/ 91732 w 129845"/>
                      <a:gd name="connsiteY23" fmla="*/ 0 h 62270"/>
                      <a:gd name="connsiteX24" fmla="*/ 91528 w 129845"/>
                      <a:gd name="connsiteY24" fmla="*/ 9283 h 62270"/>
                      <a:gd name="connsiteX25" fmla="*/ 90219 w 129845"/>
                      <a:gd name="connsiteY25" fmla="*/ 38114 h 62270"/>
                      <a:gd name="connsiteX26" fmla="*/ 93000 w 129845"/>
                      <a:gd name="connsiteY26" fmla="*/ 41917 h 62270"/>
                      <a:gd name="connsiteX27" fmla="*/ 95944 w 129845"/>
                      <a:gd name="connsiteY27" fmla="*/ 38032 h 62270"/>
                      <a:gd name="connsiteX28" fmla="*/ 97825 w 129845"/>
                      <a:gd name="connsiteY28" fmla="*/ 8342 h 622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129845" h="62270">
                        <a:moveTo>
                          <a:pt x="97785" y="8261"/>
                        </a:moveTo>
                        <a:cubicBezTo>
                          <a:pt x="102569" y="11287"/>
                          <a:pt x="106372" y="13291"/>
                          <a:pt x="109521" y="15785"/>
                        </a:cubicBezTo>
                        <a:cubicBezTo>
                          <a:pt x="110830" y="16808"/>
                          <a:pt x="111280" y="18771"/>
                          <a:pt x="111280" y="20365"/>
                        </a:cubicBezTo>
                        <a:cubicBezTo>
                          <a:pt x="111280" y="25886"/>
                          <a:pt x="110707" y="31407"/>
                          <a:pt x="110789" y="36887"/>
                        </a:cubicBezTo>
                        <a:cubicBezTo>
                          <a:pt x="110789" y="38236"/>
                          <a:pt x="112547" y="39504"/>
                          <a:pt x="113529" y="40813"/>
                        </a:cubicBezTo>
                        <a:cubicBezTo>
                          <a:pt x="114674" y="39586"/>
                          <a:pt x="116555" y="38400"/>
                          <a:pt x="116800" y="37091"/>
                        </a:cubicBezTo>
                        <a:cubicBezTo>
                          <a:pt x="117373" y="34065"/>
                          <a:pt x="117168" y="30957"/>
                          <a:pt x="117291" y="26622"/>
                        </a:cubicBezTo>
                        <a:cubicBezTo>
                          <a:pt x="125347" y="34842"/>
                          <a:pt x="128946" y="43062"/>
                          <a:pt x="129846" y="52917"/>
                        </a:cubicBezTo>
                        <a:cubicBezTo>
                          <a:pt x="119786" y="54758"/>
                          <a:pt x="109930" y="56884"/>
                          <a:pt x="99952" y="58356"/>
                        </a:cubicBezTo>
                        <a:cubicBezTo>
                          <a:pt x="68341" y="62977"/>
                          <a:pt x="36729" y="63468"/>
                          <a:pt x="5159" y="60033"/>
                        </a:cubicBezTo>
                        <a:cubicBezTo>
                          <a:pt x="701" y="59542"/>
                          <a:pt x="-239" y="58356"/>
                          <a:pt x="47" y="55167"/>
                        </a:cubicBezTo>
                        <a:cubicBezTo>
                          <a:pt x="742" y="47274"/>
                          <a:pt x="3605" y="39913"/>
                          <a:pt x="10025" y="33002"/>
                        </a:cubicBezTo>
                        <a:cubicBezTo>
                          <a:pt x="10434" y="36110"/>
                          <a:pt x="10557" y="39299"/>
                          <a:pt x="11416" y="42326"/>
                        </a:cubicBezTo>
                        <a:cubicBezTo>
                          <a:pt x="11784" y="43634"/>
                          <a:pt x="13665" y="44616"/>
                          <a:pt x="14892" y="45761"/>
                        </a:cubicBezTo>
                        <a:cubicBezTo>
                          <a:pt x="15669" y="44493"/>
                          <a:pt x="17141" y="43225"/>
                          <a:pt x="17141" y="42039"/>
                        </a:cubicBezTo>
                        <a:cubicBezTo>
                          <a:pt x="17018" y="37950"/>
                          <a:pt x="17223" y="33697"/>
                          <a:pt x="15750" y="29853"/>
                        </a:cubicBezTo>
                        <a:cubicBezTo>
                          <a:pt x="12602" y="21633"/>
                          <a:pt x="18899" y="17217"/>
                          <a:pt x="27487" y="12555"/>
                        </a:cubicBezTo>
                        <a:cubicBezTo>
                          <a:pt x="28305" y="17217"/>
                          <a:pt x="29082" y="21470"/>
                          <a:pt x="29736" y="25682"/>
                        </a:cubicBezTo>
                        <a:cubicBezTo>
                          <a:pt x="30513" y="30712"/>
                          <a:pt x="30963" y="35823"/>
                          <a:pt x="32026" y="40813"/>
                        </a:cubicBezTo>
                        <a:cubicBezTo>
                          <a:pt x="32353" y="42244"/>
                          <a:pt x="34357" y="43471"/>
                          <a:pt x="35584" y="44779"/>
                        </a:cubicBezTo>
                        <a:cubicBezTo>
                          <a:pt x="36402" y="43307"/>
                          <a:pt x="38079" y="41712"/>
                          <a:pt x="37874" y="40322"/>
                        </a:cubicBezTo>
                        <a:cubicBezTo>
                          <a:pt x="36361" y="28953"/>
                          <a:pt x="34439" y="17666"/>
                          <a:pt x="32885" y="6298"/>
                        </a:cubicBezTo>
                        <a:cubicBezTo>
                          <a:pt x="32722" y="5234"/>
                          <a:pt x="34357" y="3026"/>
                          <a:pt x="35298" y="2985"/>
                        </a:cubicBezTo>
                        <a:cubicBezTo>
                          <a:pt x="53864" y="1840"/>
                          <a:pt x="72471" y="981"/>
                          <a:pt x="91732" y="0"/>
                        </a:cubicBezTo>
                        <a:cubicBezTo>
                          <a:pt x="91650" y="3394"/>
                          <a:pt x="91650" y="6339"/>
                          <a:pt x="91528" y="9283"/>
                        </a:cubicBezTo>
                        <a:cubicBezTo>
                          <a:pt x="91078" y="18893"/>
                          <a:pt x="90464" y="28503"/>
                          <a:pt x="90219" y="38114"/>
                        </a:cubicBezTo>
                        <a:cubicBezTo>
                          <a:pt x="90219" y="39381"/>
                          <a:pt x="92018" y="40649"/>
                          <a:pt x="93000" y="41917"/>
                        </a:cubicBezTo>
                        <a:cubicBezTo>
                          <a:pt x="94022" y="40608"/>
                          <a:pt x="95822" y="39340"/>
                          <a:pt x="95944" y="38032"/>
                        </a:cubicBezTo>
                        <a:cubicBezTo>
                          <a:pt x="96721" y="28585"/>
                          <a:pt x="97171" y="19139"/>
                          <a:pt x="97825" y="8342"/>
                        </a:cubicBezTo>
                        <a:close/>
                      </a:path>
                    </a:pathLst>
                  </a:custGeom>
                  <a:solidFill>
                    <a:srgbClr val="52B498"/>
                  </a:solidFill>
                  <a:ln w="4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30" name="フリーフォーム: 図形 29">
                    <a:extLst>
                      <a:ext uri="{FF2B5EF4-FFF2-40B4-BE49-F238E27FC236}">
                        <a16:creationId xmlns:a16="http://schemas.microsoft.com/office/drawing/2014/main" id="{EE10D93A-EEED-4859-BFA1-923BA130F57A}"/>
                      </a:ext>
                    </a:extLst>
                  </p:cNvPr>
                  <p:cNvSpPr/>
                  <p:nvPr/>
                </p:nvSpPr>
                <p:spPr>
                  <a:xfrm>
                    <a:off x="7002641" y="423578"/>
                    <a:ext cx="147075" cy="18365"/>
                  </a:xfrm>
                  <a:custGeom>
                    <a:avLst/>
                    <a:gdLst>
                      <a:gd name="connsiteX0" fmla="*/ 77740 w 147075"/>
                      <a:gd name="connsiteY0" fmla="*/ 17786 h 18365"/>
                      <a:gd name="connsiteX1" fmla="*/ 11982 w 147075"/>
                      <a:gd name="connsiteY1" fmla="*/ 15414 h 18365"/>
                      <a:gd name="connsiteX2" fmla="*/ 4580 w 147075"/>
                      <a:gd name="connsiteY2" fmla="*/ 13533 h 18365"/>
                      <a:gd name="connsiteX3" fmla="*/ 0 w 147075"/>
                      <a:gd name="connsiteY3" fmla="*/ 9934 h 18365"/>
                      <a:gd name="connsiteX4" fmla="*/ 7852 w 147075"/>
                      <a:gd name="connsiteY4" fmla="*/ 6785 h 18365"/>
                      <a:gd name="connsiteX5" fmla="*/ 38318 w 147075"/>
                      <a:gd name="connsiteY5" fmla="*/ 8993 h 18365"/>
                      <a:gd name="connsiteX6" fmla="*/ 137691 w 147075"/>
                      <a:gd name="connsiteY6" fmla="*/ 324 h 18365"/>
                      <a:gd name="connsiteX7" fmla="*/ 143008 w 147075"/>
                      <a:gd name="connsiteY7" fmla="*/ 324 h 18365"/>
                      <a:gd name="connsiteX8" fmla="*/ 147056 w 147075"/>
                      <a:gd name="connsiteY8" fmla="*/ 3309 h 18365"/>
                      <a:gd name="connsiteX9" fmla="*/ 143539 w 147075"/>
                      <a:gd name="connsiteY9" fmla="*/ 6253 h 18365"/>
                      <a:gd name="connsiteX10" fmla="*/ 109352 w 147075"/>
                      <a:gd name="connsiteY10" fmla="*/ 14473 h 18365"/>
                      <a:gd name="connsiteX11" fmla="*/ 77699 w 147075"/>
                      <a:gd name="connsiteY11" fmla="*/ 17786 h 18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7075" h="18365">
                        <a:moveTo>
                          <a:pt x="77740" y="17786"/>
                        </a:moveTo>
                        <a:cubicBezTo>
                          <a:pt x="52917" y="18603"/>
                          <a:pt x="32225" y="19094"/>
                          <a:pt x="11982" y="15414"/>
                        </a:cubicBezTo>
                        <a:cubicBezTo>
                          <a:pt x="9447" y="14964"/>
                          <a:pt x="6748" y="14473"/>
                          <a:pt x="4580" y="13533"/>
                        </a:cubicBezTo>
                        <a:cubicBezTo>
                          <a:pt x="2740" y="12715"/>
                          <a:pt x="1513" y="11161"/>
                          <a:pt x="0" y="9934"/>
                        </a:cubicBezTo>
                        <a:cubicBezTo>
                          <a:pt x="2617" y="8830"/>
                          <a:pt x="5357" y="6703"/>
                          <a:pt x="7852" y="6785"/>
                        </a:cubicBezTo>
                        <a:cubicBezTo>
                          <a:pt x="18034" y="7153"/>
                          <a:pt x="28135" y="8462"/>
                          <a:pt x="38318" y="8993"/>
                        </a:cubicBezTo>
                        <a:cubicBezTo>
                          <a:pt x="71974" y="10793"/>
                          <a:pt x="105058" y="7357"/>
                          <a:pt x="137691" y="324"/>
                        </a:cubicBezTo>
                        <a:cubicBezTo>
                          <a:pt x="139368" y="-44"/>
                          <a:pt x="141535" y="-167"/>
                          <a:pt x="143008" y="324"/>
                        </a:cubicBezTo>
                        <a:cubicBezTo>
                          <a:pt x="144725" y="896"/>
                          <a:pt x="146606" y="2082"/>
                          <a:pt x="147056" y="3309"/>
                        </a:cubicBezTo>
                        <a:cubicBezTo>
                          <a:pt x="147302" y="4004"/>
                          <a:pt x="145093" y="5885"/>
                          <a:pt x="143539" y="6253"/>
                        </a:cubicBezTo>
                        <a:cubicBezTo>
                          <a:pt x="132212" y="9198"/>
                          <a:pt x="120966" y="12510"/>
                          <a:pt x="109352" y="14473"/>
                        </a:cubicBezTo>
                        <a:cubicBezTo>
                          <a:pt x="97656" y="16436"/>
                          <a:pt x="85592" y="17009"/>
                          <a:pt x="77699" y="17786"/>
                        </a:cubicBezTo>
                        <a:close/>
                      </a:path>
                    </a:pathLst>
                  </a:custGeom>
                  <a:solidFill>
                    <a:srgbClr val="52B498"/>
                  </a:solidFill>
                  <a:ln w="4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</p:grpSp>
          <p:sp>
            <p:nvSpPr>
              <p:cNvPr id="25" name="フリーフォーム: 図形 24">
                <a:extLst>
                  <a:ext uri="{FF2B5EF4-FFF2-40B4-BE49-F238E27FC236}">
                    <a16:creationId xmlns:a16="http://schemas.microsoft.com/office/drawing/2014/main" id="{1B247338-F534-4C35-B2E0-0639D8927034}"/>
                  </a:ext>
                </a:extLst>
              </p:cNvPr>
              <p:cNvSpPr/>
              <p:nvPr/>
            </p:nvSpPr>
            <p:spPr>
              <a:xfrm>
                <a:off x="833403" y="3772719"/>
                <a:ext cx="1154039" cy="1154039"/>
              </a:xfrm>
              <a:custGeom>
                <a:avLst/>
                <a:gdLst>
                  <a:gd name="connsiteX0" fmla="*/ 1154040 w 1154039"/>
                  <a:gd name="connsiteY0" fmla="*/ 577020 h 1154039"/>
                  <a:gd name="connsiteX1" fmla="*/ 577020 w 1154039"/>
                  <a:gd name="connsiteY1" fmla="*/ 1154040 h 1154039"/>
                  <a:gd name="connsiteX2" fmla="*/ 0 w 1154039"/>
                  <a:gd name="connsiteY2" fmla="*/ 577020 h 1154039"/>
                  <a:gd name="connsiteX3" fmla="*/ 577020 w 1154039"/>
                  <a:gd name="connsiteY3" fmla="*/ 0 h 1154039"/>
                  <a:gd name="connsiteX4" fmla="*/ 1154040 w 1154039"/>
                  <a:gd name="connsiteY4" fmla="*/ 577020 h 1154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4039" h="1154039">
                    <a:moveTo>
                      <a:pt x="1154040" y="577020"/>
                    </a:moveTo>
                    <a:cubicBezTo>
                      <a:pt x="1154040" y="895699"/>
                      <a:pt x="895699" y="1154040"/>
                      <a:pt x="577020" y="1154040"/>
                    </a:cubicBezTo>
                    <a:cubicBezTo>
                      <a:pt x="258341" y="1154040"/>
                      <a:pt x="0" y="895699"/>
                      <a:pt x="0" y="577020"/>
                    </a:cubicBezTo>
                    <a:cubicBezTo>
                      <a:pt x="0" y="258341"/>
                      <a:pt x="258341" y="0"/>
                      <a:pt x="577020" y="0"/>
                    </a:cubicBezTo>
                    <a:cubicBezTo>
                      <a:pt x="895699" y="0"/>
                      <a:pt x="1154040" y="258341"/>
                      <a:pt x="1154040" y="577020"/>
                    </a:cubicBezTo>
                    <a:close/>
                  </a:path>
                </a:pathLst>
              </a:custGeom>
              <a:noFill/>
              <a:ln w="48986" cap="flat">
                <a:solidFill>
                  <a:srgbClr val="52B498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26" name="フリーフォーム: 図形 25">
                <a:extLst>
                  <a:ext uri="{FF2B5EF4-FFF2-40B4-BE49-F238E27FC236}">
                    <a16:creationId xmlns:a16="http://schemas.microsoft.com/office/drawing/2014/main" id="{81DCB2B9-5740-4A85-8AA5-B2692955BD6F}"/>
                  </a:ext>
                </a:extLst>
              </p:cNvPr>
              <p:cNvSpPr/>
              <p:nvPr/>
            </p:nvSpPr>
            <p:spPr>
              <a:xfrm>
                <a:off x="988188" y="3945989"/>
                <a:ext cx="812939" cy="828274"/>
              </a:xfrm>
              <a:custGeom>
                <a:avLst/>
                <a:gdLst>
                  <a:gd name="connsiteX0" fmla="*/ 0 w 812939"/>
                  <a:gd name="connsiteY0" fmla="*/ 0 h 828274"/>
                  <a:gd name="connsiteX1" fmla="*/ 812940 w 812939"/>
                  <a:gd name="connsiteY1" fmla="*/ 828275 h 828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2939" h="828274">
                    <a:moveTo>
                      <a:pt x="0" y="0"/>
                    </a:moveTo>
                    <a:lnTo>
                      <a:pt x="812940" y="828275"/>
                    </a:lnTo>
                  </a:path>
                </a:pathLst>
              </a:custGeom>
              <a:ln w="48986" cap="flat">
                <a:solidFill>
                  <a:srgbClr val="52B498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grpSp>
          <p:nvGrpSpPr>
            <p:cNvPr id="31" name="グループ化 30">
              <a:extLst>
                <a:ext uri="{FF2B5EF4-FFF2-40B4-BE49-F238E27FC236}">
                  <a16:creationId xmlns:a16="http://schemas.microsoft.com/office/drawing/2014/main" id="{195EE87D-70C9-40B0-BDA6-32AC540E4CE4}"/>
                </a:ext>
              </a:extLst>
            </p:cNvPr>
            <p:cNvGrpSpPr/>
            <p:nvPr/>
          </p:nvGrpSpPr>
          <p:grpSpPr>
            <a:xfrm>
              <a:off x="6147546" y="2673864"/>
              <a:ext cx="832987" cy="2869202"/>
              <a:chOff x="6302187" y="2748487"/>
              <a:chExt cx="832987" cy="2869202"/>
            </a:xfrm>
          </p:grpSpPr>
          <p:pic>
            <p:nvPicPr>
              <p:cNvPr id="32" name="グラフィックス 31">
                <a:extLst>
                  <a:ext uri="{FF2B5EF4-FFF2-40B4-BE49-F238E27FC236}">
                    <a16:creationId xmlns:a16="http://schemas.microsoft.com/office/drawing/2014/main" id="{59209695-04EA-4123-A8C9-E71971C0A5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6340995" y="2748487"/>
                <a:ext cx="751991" cy="840984"/>
              </a:xfrm>
              <a:prstGeom prst="rect">
                <a:avLst/>
              </a:prstGeom>
            </p:spPr>
          </p:pic>
          <p:pic>
            <p:nvPicPr>
              <p:cNvPr id="33" name="グラフィックス 32">
                <a:extLst>
                  <a:ext uri="{FF2B5EF4-FFF2-40B4-BE49-F238E27FC236}">
                    <a16:creationId xmlns:a16="http://schemas.microsoft.com/office/drawing/2014/main" id="{EC508BBF-CF7A-4592-A191-3C11A2F264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6302187" y="3669464"/>
                <a:ext cx="692857" cy="919190"/>
              </a:xfrm>
              <a:prstGeom prst="rect">
                <a:avLst/>
              </a:prstGeom>
            </p:spPr>
          </p:pic>
          <p:pic>
            <p:nvPicPr>
              <p:cNvPr id="34" name="グラフィックス 33">
                <a:extLst>
                  <a:ext uri="{FF2B5EF4-FFF2-40B4-BE49-F238E27FC236}">
                    <a16:creationId xmlns:a16="http://schemas.microsoft.com/office/drawing/2014/main" id="{0AE5FBEC-B61A-46CF-B48F-2016F53926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 flipH="1">
                <a:off x="6314379" y="4698499"/>
                <a:ext cx="820795" cy="919190"/>
              </a:xfrm>
              <a:prstGeom prst="rect">
                <a:avLst/>
              </a:prstGeom>
            </p:spPr>
          </p:pic>
        </p:grpSp>
        <p:grpSp>
          <p:nvGrpSpPr>
            <p:cNvPr id="35" name="グループ化 34">
              <a:extLst>
                <a:ext uri="{FF2B5EF4-FFF2-40B4-BE49-F238E27FC236}">
                  <a16:creationId xmlns:a16="http://schemas.microsoft.com/office/drawing/2014/main" id="{0E385F7C-CB66-414F-BDF6-0CEEAE28DD9E}"/>
                </a:ext>
              </a:extLst>
            </p:cNvPr>
            <p:cNvGrpSpPr/>
            <p:nvPr/>
          </p:nvGrpSpPr>
          <p:grpSpPr>
            <a:xfrm>
              <a:off x="7237288" y="2255767"/>
              <a:ext cx="3131861" cy="3149908"/>
              <a:chOff x="7237288" y="2255767"/>
              <a:chExt cx="3131861" cy="3149908"/>
            </a:xfrm>
          </p:grpSpPr>
          <p:sp>
            <p:nvSpPr>
              <p:cNvPr id="36" name="テキスト ボックス 35">
                <a:extLst>
                  <a:ext uri="{FF2B5EF4-FFF2-40B4-BE49-F238E27FC236}">
                    <a16:creationId xmlns:a16="http://schemas.microsoft.com/office/drawing/2014/main" id="{9AEDE05E-8B40-4975-98DC-2250766115FC}"/>
                  </a:ext>
                </a:extLst>
              </p:cNvPr>
              <p:cNvSpPr txBox="1"/>
              <p:nvPr/>
            </p:nvSpPr>
            <p:spPr>
              <a:xfrm>
                <a:off x="8953320" y="2255767"/>
                <a:ext cx="14158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b="1" dirty="0" err="1"/>
                  <a:t>pthread</a:t>
                </a:r>
                <a:endParaRPr kumimoji="1" lang="ja-JP" altLang="en-US" b="1" dirty="0"/>
              </a:p>
            </p:txBody>
          </p:sp>
          <p:cxnSp>
            <p:nvCxnSpPr>
              <p:cNvPr id="37" name="直線コネクタ 36">
                <a:extLst>
                  <a:ext uri="{FF2B5EF4-FFF2-40B4-BE49-F238E27FC236}">
                    <a16:creationId xmlns:a16="http://schemas.microsoft.com/office/drawing/2014/main" id="{DD88CE79-D75F-4ED9-98B2-FD4A855E70B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626940" y="2541435"/>
                <a:ext cx="414190" cy="116127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38" name="グループ化 37">
                <a:extLst>
                  <a:ext uri="{FF2B5EF4-FFF2-40B4-BE49-F238E27FC236}">
                    <a16:creationId xmlns:a16="http://schemas.microsoft.com/office/drawing/2014/main" id="{84911616-C550-4F0A-8A08-443FDCA8AE73}"/>
                  </a:ext>
                </a:extLst>
              </p:cNvPr>
              <p:cNvGrpSpPr/>
              <p:nvPr/>
            </p:nvGrpSpPr>
            <p:grpSpPr>
              <a:xfrm>
                <a:off x="7237288" y="2442555"/>
                <a:ext cx="1425107" cy="2963120"/>
                <a:chOff x="7043791" y="2611189"/>
                <a:chExt cx="1425107" cy="2963120"/>
              </a:xfrm>
            </p:grpSpPr>
            <p:grpSp>
              <p:nvGrpSpPr>
                <p:cNvPr id="39" name="グループ化 38">
                  <a:extLst>
                    <a:ext uri="{FF2B5EF4-FFF2-40B4-BE49-F238E27FC236}">
                      <a16:creationId xmlns:a16="http://schemas.microsoft.com/office/drawing/2014/main" id="{EAF6CF9A-3BAF-47FC-9663-21AC1FD1EAC8}"/>
                    </a:ext>
                  </a:extLst>
                </p:cNvPr>
                <p:cNvGrpSpPr/>
                <p:nvPr/>
              </p:nvGrpSpPr>
              <p:grpSpPr>
                <a:xfrm>
                  <a:off x="7069927" y="2611189"/>
                  <a:ext cx="1398971" cy="579203"/>
                  <a:chOff x="8667214" y="2733877"/>
                  <a:chExt cx="2008907" cy="831729"/>
                </a:xfrm>
              </p:grpSpPr>
              <p:sp>
                <p:nvSpPr>
                  <p:cNvPr id="52" name="フリーフォーム: 図形 51">
                    <a:extLst>
                      <a:ext uri="{FF2B5EF4-FFF2-40B4-BE49-F238E27FC236}">
                        <a16:creationId xmlns:a16="http://schemas.microsoft.com/office/drawing/2014/main" id="{CEB794FD-6428-4527-B9F0-D932815D217E}"/>
                      </a:ext>
                    </a:extLst>
                  </p:cNvPr>
                  <p:cNvSpPr/>
                  <p:nvPr/>
                </p:nvSpPr>
                <p:spPr>
                  <a:xfrm>
                    <a:off x="8667214" y="3182949"/>
                    <a:ext cx="2008907" cy="382657"/>
                  </a:xfrm>
                  <a:custGeom>
                    <a:avLst/>
                    <a:gdLst>
                      <a:gd name="connsiteX0" fmla="*/ 1918505 w 2008907"/>
                      <a:gd name="connsiteY0" fmla="*/ 0 h 382657"/>
                      <a:gd name="connsiteX1" fmla="*/ 1918505 w 2008907"/>
                      <a:gd name="connsiteY1" fmla="*/ 20574 h 382657"/>
                      <a:gd name="connsiteX2" fmla="*/ 1508115 w 2008907"/>
                      <a:gd name="connsiteY2" fmla="*/ 20574 h 382657"/>
                      <a:gd name="connsiteX3" fmla="*/ 1508115 w 2008907"/>
                      <a:gd name="connsiteY3" fmla="*/ 0 h 382657"/>
                      <a:gd name="connsiteX4" fmla="*/ 240444 w 2008907"/>
                      <a:gd name="connsiteY4" fmla="*/ 0 h 382657"/>
                      <a:gd name="connsiteX5" fmla="*/ 240444 w 2008907"/>
                      <a:gd name="connsiteY5" fmla="*/ 21996 h 382657"/>
                      <a:gd name="connsiteX6" fmla="*/ 1472 w 2008907"/>
                      <a:gd name="connsiteY6" fmla="*/ 21996 h 382657"/>
                      <a:gd name="connsiteX7" fmla="*/ 2183 w 2008907"/>
                      <a:gd name="connsiteY7" fmla="*/ 124155 h 382657"/>
                      <a:gd name="connsiteX8" fmla="*/ 111358 w 2008907"/>
                      <a:gd name="connsiteY8" fmla="*/ 364406 h 382657"/>
                      <a:gd name="connsiteX9" fmla="*/ 148856 w 2008907"/>
                      <a:gd name="connsiteY9" fmla="*/ 382658 h 382657"/>
                      <a:gd name="connsiteX10" fmla="*/ 1684322 w 2008907"/>
                      <a:gd name="connsiteY10" fmla="*/ 382563 h 382657"/>
                      <a:gd name="connsiteX11" fmla="*/ 1802598 w 2008907"/>
                      <a:gd name="connsiteY11" fmla="*/ 342221 h 382657"/>
                      <a:gd name="connsiteX12" fmla="*/ 1953822 w 2008907"/>
                      <a:gd name="connsiteY12" fmla="*/ 142122 h 382657"/>
                      <a:gd name="connsiteX13" fmla="*/ 2008907 w 2008907"/>
                      <a:gd name="connsiteY13" fmla="*/ 21427 h 382657"/>
                      <a:gd name="connsiteX14" fmla="*/ 1959843 w 2008907"/>
                      <a:gd name="connsiteY14" fmla="*/ 21427 h 382657"/>
                      <a:gd name="connsiteX15" fmla="*/ 1959843 w 2008907"/>
                      <a:gd name="connsiteY15" fmla="*/ 95 h 382657"/>
                      <a:gd name="connsiteX16" fmla="*/ 1918552 w 2008907"/>
                      <a:gd name="connsiteY16" fmla="*/ 95 h 382657"/>
                      <a:gd name="connsiteX17" fmla="*/ 144779 w 2008907"/>
                      <a:gd name="connsiteY17" fmla="*/ 128659 h 382657"/>
                      <a:gd name="connsiteX18" fmla="*/ 100739 w 2008907"/>
                      <a:gd name="connsiteY18" fmla="*/ 128659 h 382657"/>
                      <a:gd name="connsiteX19" fmla="*/ 100739 w 2008907"/>
                      <a:gd name="connsiteY19" fmla="*/ 77271 h 382657"/>
                      <a:gd name="connsiteX20" fmla="*/ 144779 w 2008907"/>
                      <a:gd name="connsiteY20" fmla="*/ 77271 h 382657"/>
                      <a:gd name="connsiteX21" fmla="*/ 144779 w 2008907"/>
                      <a:gd name="connsiteY21" fmla="*/ 128659 h 382657"/>
                      <a:gd name="connsiteX22" fmla="*/ 203704 w 2008907"/>
                      <a:gd name="connsiteY22" fmla="*/ 128659 h 382657"/>
                      <a:gd name="connsiteX23" fmla="*/ 159665 w 2008907"/>
                      <a:gd name="connsiteY23" fmla="*/ 128659 h 382657"/>
                      <a:gd name="connsiteX24" fmla="*/ 159665 w 2008907"/>
                      <a:gd name="connsiteY24" fmla="*/ 77271 h 382657"/>
                      <a:gd name="connsiteX25" fmla="*/ 203704 w 2008907"/>
                      <a:gd name="connsiteY25" fmla="*/ 77271 h 382657"/>
                      <a:gd name="connsiteX26" fmla="*/ 203704 w 2008907"/>
                      <a:gd name="connsiteY26" fmla="*/ 128659 h 382657"/>
                      <a:gd name="connsiteX27" fmla="*/ 262629 w 2008907"/>
                      <a:gd name="connsiteY27" fmla="*/ 128659 h 382657"/>
                      <a:gd name="connsiteX28" fmla="*/ 218590 w 2008907"/>
                      <a:gd name="connsiteY28" fmla="*/ 128659 h 382657"/>
                      <a:gd name="connsiteX29" fmla="*/ 218590 w 2008907"/>
                      <a:gd name="connsiteY29" fmla="*/ 77271 h 382657"/>
                      <a:gd name="connsiteX30" fmla="*/ 262629 w 2008907"/>
                      <a:gd name="connsiteY30" fmla="*/ 77271 h 382657"/>
                      <a:gd name="connsiteX31" fmla="*/ 262629 w 2008907"/>
                      <a:gd name="connsiteY31" fmla="*/ 128659 h 382657"/>
                      <a:gd name="connsiteX32" fmla="*/ 321554 w 2008907"/>
                      <a:gd name="connsiteY32" fmla="*/ 128659 h 382657"/>
                      <a:gd name="connsiteX33" fmla="*/ 277515 w 2008907"/>
                      <a:gd name="connsiteY33" fmla="*/ 128659 h 382657"/>
                      <a:gd name="connsiteX34" fmla="*/ 277515 w 2008907"/>
                      <a:gd name="connsiteY34" fmla="*/ 77271 h 382657"/>
                      <a:gd name="connsiteX35" fmla="*/ 321554 w 2008907"/>
                      <a:gd name="connsiteY35" fmla="*/ 77271 h 382657"/>
                      <a:gd name="connsiteX36" fmla="*/ 321554 w 2008907"/>
                      <a:gd name="connsiteY36" fmla="*/ 128659 h 382657"/>
                      <a:gd name="connsiteX37" fmla="*/ 380480 w 2008907"/>
                      <a:gd name="connsiteY37" fmla="*/ 128659 h 382657"/>
                      <a:gd name="connsiteX38" fmla="*/ 336440 w 2008907"/>
                      <a:gd name="connsiteY38" fmla="*/ 128659 h 382657"/>
                      <a:gd name="connsiteX39" fmla="*/ 336440 w 2008907"/>
                      <a:gd name="connsiteY39" fmla="*/ 77271 h 382657"/>
                      <a:gd name="connsiteX40" fmla="*/ 380480 w 2008907"/>
                      <a:gd name="connsiteY40" fmla="*/ 77271 h 382657"/>
                      <a:gd name="connsiteX41" fmla="*/ 380480 w 2008907"/>
                      <a:gd name="connsiteY41" fmla="*/ 128659 h 382657"/>
                      <a:gd name="connsiteX42" fmla="*/ 439357 w 2008907"/>
                      <a:gd name="connsiteY42" fmla="*/ 128659 h 382657"/>
                      <a:gd name="connsiteX43" fmla="*/ 395317 w 2008907"/>
                      <a:gd name="connsiteY43" fmla="*/ 128659 h 382657"/>
                      <a:gd name="connsiteX44" fmla="*/ 395317 w 2008907"/>
                      <a:gd name="connsiteY44" fmla="*/ 77271 h 382657"/>
                      <a:gd name="connsiteX45" fmla="*/ 439357 w 2008907"/>
                      <a:gd name="connsiteY45" fmla="*/ 77271 h 382657"/>
                      <a:gd name="connsiteX46" fmla="*/ 439357 w 2008907"/>
                      <a:gd name="connsiteY46" fmla="*/ 128659 h 3826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</a:cxnLst>
                    <a:rect l="l" t="t" r="r" b="b"/>
                    <a:pathLst>
                      <a:path w="2008907" h="382657">
                        <a:moveTo>
                          <a:pt x="1918505" y="0"/>
                        </a:moveTo>
                        <a:lnTo>
                          <a:pt x="1918505" y="20574"/>
                        </a:lnTo>
                        <a:lnTo>
                          <a:pt x="1508115" y="20574"/>
                        </a:lnTo>
                        <a:lnTo>
                          <a:pt x="1508115" y="0"/>
                        </a:lnTo>
                        <a:lnTo>
                          <a:pt x="240444" y="0"/>
                        </a:lnTo>
                        <a:lnTo>
                          <a:pt x="240444" y="21996"/>
                        </a:lnTo>
                        <a:lnTo>
                          <a:pt x="1472" y="21996"/>
                        </a:lnTo>
                        <a:cubicBezTo>
                          <a:pt x="1472" y="57408"/>
                          <a:pt x="-2273" y="91350"/>
                          <a:pt x="2183" y="124155"/>
                        </a:cubicBezTo>
                        <a:cubicBezTo>
                          <a:pt x="14461" y="214700"/>
                          <a:pt x="56984" y="292350"/>
                          <a:pt x="111358" y="364406"/>
                        </a:cubicBezTo>
                        <a:cubicBezTo>
                          <a:pt x="121503" y="377870"/>
                          <a:pt x="132217" y="382658"/>
                          <a:pt x="148856" y="382658"/>
                        </a:cubicBezTo>
                        <a:cubicBezTo>
                          <a:pt x="660694" y="382231"/>
                          <a:pt x="1172484" y="382184"/>
                          <a:pt x="1684322" y="382563"/>
                        </a:cubicBezTo>
                        <a:cubicBezTo>
                          <a:pt x="1728930" y="382563"/>
                          <a:pt x="1767803" y="368957"/>
                          <a:pt x="1802598" y="342221"/>
                        </a:cubicBezTo>
                        <a:cubicBezTo>
                          <a:pt x="1871242" y="289363"/>
                          <a:pt x="1915661" y="217876"/>
                          <a:pt x="1953822" y="142122"/>
                        </a:cubicBezTo>
                        <a:cubicBezTo>
                          <a:pt x="1973069" y="103960"/>
                          <a:pt x="1989424" y="64377"/>
                          <a:pt x="2008907" y="21427"/>
                        </a:cubicBezTo>
                        <a:lnTo>
                          <a:pt x="1959843" y="21427"/>
                        </a:lnTo>
                        <a:lnTo>
                          <a:pt x="1959843" y="95"/>
                        </a:lnTo>
                        <a:lnTo>
                          <a:pt x="1918552" y="95"/>
                        </a:lnTo>
                        <a:close/>
                        <a:moveTo>
                          <a:pt x="144779" y="128659"/>
                        </a:moveTo>
                        <a:lnTo>
                          <a:pt x="100739" y="128659"/>
                        </a:lnTo>
                        <a:lnTo>
                          <a:pt x="100739" y="77271"/>
                        </a:lnTo>
                        <a:lnTo>
                          <a:pt x="144779" y="77271"/>
                        </a:lnTo>
                        <a:lnTo>
                          <a:pt x="144779" y="128659"/>
                        </a:lnTo>
                        <a:close/>
                        <a:moveTo>
                          <a:pt x="203704" y="128659"/>
                        </a:moveTo>
                        <a:lnTo>
                          <a:pt x="159665" y="128659"/>
                        </a:lnTo>
                        <a:lnTo>
                          <a:pt x="159665" y="77271"/>
                        </a:lnTo>
                        <a:lnTo>
                          <a:pt x="203704" y="77271"/>
                        </a:lnTo>
                        <a:lnTo>
                          <a:pt x="203704" y="128659"/>
                        </a:lnTo>
                        <a:close/>
                        <a:moveTo>
                          <a:pt x="262629" y="128659"/>
                        </a:moveTo>
                        <a:lnTo>
                          <a:pt x="218590" y="128659"/>
                        </a:lnTo>
                        <a:lnTo>
                          <a:pt x="218590" y="77271"/>
                        </a:lnTo>
                        <a:lnTo>
                          <a:pt x="262629" y="77271"/>
                        </a:lnTo>
                        <a:lnTo>
                          <a:pt x="262629" y="128659"/>
                        </a:lnTo>
                        <a:close/>
                        <a:moveTo>
                          <a:pt x="321554" y="128659"/>
                        </a:moveTo>
                        <a:lnTo>
                          <a:pt x="277515" y="128659"/>
                        </a:lnTo>
                        <a:lnTo>
                          <a:pt x="277515" y="77271"/>
                        </a:lnTo>
                        <a:lnTo>
                          <a:pt x="321554" y="77271"/>
                        </a:lnTo>
                        <a:lnTo>
                          <a:pt x="321554" y="128659"/>
                        </a:lnTo>
                        <a:close/>
                        <a:moveTo>
                          <a:pt x="380480" y="128659"/>
                        </a:moveTo>
                        <a:lnTo>
                          <a:pt x="336440" y="128659"/>
                        </a:lnTo>
                        <a:lnTo>
                          <a:pt x="336440" y="77271"/>
                        </a:lnTo>
                        <a:lnTo>
                          <a:pt x="380480" y="77271"/>
                        </a:lnTo>
                        <a:lnTo>
                          <a:pt x="380480" y="128659"/>
                        </a:lnTo>
                        <a:close/>
                        <a:moveTo>
                          <a:pt x="439357" y="128659"/>
                        </a:moveTo>
                        <a:lnTo>
                          <a:pt x="395317" y="128659"/>
                        </a:lnTo>
                        <a:lnTo>
                          <a:pt x="395317" y="77271"/>
                        </a:lnTo>
                        <a:lnTo>
                          <a:pt x="439357" y="77271"/>
                        </a:lnTo>
                        <a:lnTo>
                          <a:pt x="439357" y="128659"/>
                        </a:lnTo>
                        <a:close/>
                      </a:path>
                    </a:pathLst>
                  </a:custGeom>
                  <a:solidFill>
                    <a:srgbClr val="23759B"/>
                  </a:solidFill>
                  <a:ln w="474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grpSp>
                <p:nvGrpSpPr>
                  <p:cNvPr id="53" name="グラフィックス 30">
                    <a:extLst>
                      <a:ext uri="{FF2B5EF4-FFF2-40B4-BE49-F238E27FC236}">
                        <a16:creationId xmlns:a16="http://schemas.microsoft.com/office/drawing/2014/main" id="{25132536-AA42-4358-9B6D-BF540F756FC9}"/>
                      </a:ext>
                    </a:extLst>
                  </p:cNvPr>
                  <p:cNvGrpSpPr/>
                  <p:nvPr/>
                </p:nvGrpSpPr>
                <p:grpSpPr>
                  <a:xfrm>
                    <a:off x="8905856" y="2733877"/>
                    <a:ext cx="1719351" cy="468034"/>
                    <a:chOff x="8905856" y="2733877"/>
                    <a:chExt cx="1719351" cy="468034"/>
                  </a:xfrm>
                  <a:solidFill>
                    <a:srgbClr val="183245"/>
                  </a:solidFill>
                </p:grpSpPr>
                <p:sp>
                  <p:nvSpPr>
                    <p:cNvPr id="55" name="フリーフォーム: 図形 54">
                      <a:extLst>
                        <a:ext uri="{FF2B5EF4-FFF2-40B4-BE49-F238E27FC236}">
                          <a16:creationId xmlns:a16="http://schemas.microsoft.com/office/drawing/2014/main" id="{69B50EA9-580A-4ECF-8E01-E66E6C35D6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583917" y="3112031"/>
                      <a:ext cx="41290" cy="89833"/>
                    </a:xfrm>
                    <a:custGeom>
                      <a:avLst/>
                      <a:gdLst>
                        <a:gd name="connsiteX0" fmla="*/ 0 w 41290"/>
                        <a:gd name="connsiteY0" fmla="*/ 0 h 89833"/>
                        <a:gd name="connsiteX1" fmla="*/ 41290 w 41290"/>
                        <a:gd name="connsiteY1" fmla="*/ 0 h 89833"/>
                        <a:gd name="connsiteX2" fmla="*/ 41290 w 41290"/>
                        <a:gd name="connsiteY2" fmla="*/ 89833 h 89833"/>
                        <a:gd name="connsiteX3" fmla="*/ 0 w 41290"/>
                        <a:gd name="connsiteY3" fmla="*/ 89833 h 898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1290" h="89833">
                          <a:moveTo>
                            <a:pt x="0" y="0"/>
                          </a:moveTo>
                          <a:lnTo>
                            <a:pt x="41290" y="0"/>
                          </a:lnTo>
                          <a:lnTo>
                            <a:pt x="41290" y="89833"/>
                          </a:lnTo>
                          <a:lnTo>
                            <a:pt x="0" y="89833"/>
                          </a:lnTo>
                          <a:close/>
                        </a:path>
                      </a:pathLst>
                    </a:custGeom>
                    <a:solidFill>
                      <a:srgbClr val="183245"/>
                    </a:solidFill>
                    <a:ln w="474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ja-JP" altLang="en-US"/>
                    </a:p>
                  </p:txBody>
                </p:sp>
                <p:sp>
                  <p:nvSpPr>
                    <p:cNvPr id="56" name="フリーフォーム: 図形 55">
                      <a:extLst>
                        <a:ext uri="{FF2B5EF4-FFF2-40B4-BE49-F238E27FC236}">
                          <a16:creationId xmlns:a16="http://schemas.microsoft.com/office/drawing/2014/main" id="{812FCA5F-95D3-4BBA-A160-AC0109A81A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905856" y="2733877"/>
                      <a:ext cx="1267671" cy="468034"/>
                    </a:xfrm>
                    <a:custGeom>
                      <a:avLst/>
                      <a:gdLst>
                        <a:gd name="connsiteX0" fmla="*/ 1267672 w 1267671"/>
                        <a:gd name="connsiteY0" fmla="*/ 468035 h 468034"/>
                        <a:gd name="connsiteX1" fmla="*/ 1267672 w 1267671"/>
                        <a:gd name="connsiteY1" fmla="*/ 334019 h 468034"/>
                        <a:gd name="connsiteX2" fmla="*/ 856618 w 1267671"/>
                        <a:gd name="connsiteY2" fmla="*/ 334019 h 468034"/>
                        <a:gd name="connsiteX3" fmla="*/ 856618 w 1267671"/>
                        <a:gd name="connsiteY3" fmla="*/ 138329 h 468034"/>
                        <a:gd name="connsiteX4" fmla="*/ 779205 w 1267671"/>
                        <a:gd name="connsiteY4" fmla="*/ 138329 h 468034"/>
                        <a:gd name="connsiteX5" fmla="*/ 778826 w 1267671"/>
                        <a:gd name="connsiteY5" fmla="*/ 29960 h 468034"/>
                        <a:gd name="connsiteX6" fmla="*/ 778826 w 1267671"/>
                        <a:gd name="connsiteY6" fmla="*/ 0 h 468034"/>
                        <a:gd name="connsiteX7" fmla="*/ 758204 w 1267671"/>
                        <a:gd name="connsiteY7" fmla="*/ 0 h 468034"/>
                        <a:gd name="connsiteX8" fmla="*/ 758204 w 1267671"/>
                        <a:gd name="connsiteY8" fmla="*/ 128469 h 468034"/>
                        <a:gd name="connsiteX9" fmla="*/ 755834 w 1267671"/>
                        <a:gd name="connsiteY9" fmla="*/ 138092 h 468034"/>
                        <a:gd name="connsiteX10" fmla="*/ 748865 w 1267671"/>
                        <a:gd name="connsiteY10" fmla="*/ 137381 h 468034"/>
                        <a:gd name="connsiteX11" fmla="*/ 747443 w 1267671"/>
                        <a:gd name="connsiteY11" fmla="*/ 115527 h 468034"/>
                        <a:gd name="connsiteX12" fmla="*/ 747443 w 1267671"/>
                        <a:gd name="connsiteY12" fmla="*/ 23229 h 468034"/>
                        <a:gd name="connsiteX13" fmla="*/ 745784 w 1267671"/>
                        <a:gd name="connsiteY13" fmla="*/ 11946 h 468034"/>
                        <a:gd name="connsiteX14" fmla="*/ 745784 w 1267671"/>
                        <a:gd name="connsiteY14" fmla="*/ 0 h 468034"/>
                        <a:gd name="connsiteX15" fmla="*/ 725163 w 1267671"/>
                        <a:gd name="connsiteY15" fmla="*/ 0 h 468034"/>
                        <a:gd name="connsiteX16" fmla="*/ 725163 w 1267671"/>
                        <a:gd name="connsiteY16" fmla="*/ 138424 h 468034"/>
                        <a:gd name="connsiteX17" fmla="*/ 539997 w 1267671"/>
                        <a:gd name="connsiteY17" fmla="*/ 138424 h 468034"/>
                        <a:gd name="connsiteX18" fmla="*/ 539997 w 1267671"/>
                        <a:gd name="connsiteY18" fmla="*/ 291923 h 468034"/>
                        <a:gd name="connsiteX19" fmla="*/ 281826 w 1267671"/>
                        <a:gd name="connsiteY19" fmla="*/ 291923 h 468034"/>
                        <a:gd name="connsiteX20" fmla="*/ 281826 w 1267671"/>
                        <a:gd name="connsiteY20" fmla="*/ 366919 h 468034"/>
                        <a:gd name="connsiteX21" fmla="*/ 129702 w 1267671"/>
                        <a:gd name="connsiteY21" fmla="*/ 366208 h 468034"/>
                        <a:gd name="connsiteX22" fmla="*/ 111593 w 1267671"/>
                        <a:gd name="connsiteY22" fmla="*/ 350611 h 468034"/>
                        <a:gd name="connsiteX23" fmla="*/ 84477 w 1267671"/>
                        <a:gd name="connsiteY23" fmla="*/ 260162 h 468034"/>
                        <a:gd name="connsiteX24" fmla="*/ 71440 w 1267671"/>
                        <a:gd name="connsiteY24" fmla="*/ 244139 h 468034"/>
                        <a:gd name="connsiteX25" fmla="*/ 0 w 1267671"/>
                        <a:gd name="connsiteY25" fmla="*/ 243380 h 468034"/>
                        <a:gd name="connsiteX26" fmla="*/ 0 w 1267671"/>
                        <a:gd name="connsiteY26" fmla="*/ 468035 h 468034"/>
                        <a:gd name="connsiteX27" fmla="*/ 1267672 w 1267671"/>
                        <a:gd name="connsiteY27" fmla="*/ 468035 h 4680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</a:cxnLst>
                      <a:rect l="l" t="t" r="r" b="b"/>
                      <a:pathLst>
                        <a:path w="1267671" h="468034">
                          <a:moveTo>
                            <a:pt x="1267672" y="468035"/>
                          </a:moveTo>
                          <a:lnTo>
                            <a:pt x="1267672" y="334019"/>
                          </a:lnTo>
                          <a:lnTo>
                            <a:pt x="856618" y="334019"/>
                          </a:lnTo>
                          <a:lnTo>
                            <a:pt x="856618" y="138329"/>
                          </a:lnTo>
                          <a:lnTo>
                            <a:pt x="779205" y="138329"/>
                          </a:lnTo>
                          <a:cubicBezTo>
                            <a:pt x="779205" y="100310"/>
                            <a:pt x="779584" y="65040"/>
                            <a:pt x="778826" y="29960"/>
                          </a:cubicBezTo>
                          <a:lnTo>
                            <a:pt x="778826" y="0"/>
                          </a:lnTo>
                          <a:lnTo>
                            <a:pt x="758204" y="0"/>
                          </a:lnTo>
                          <a:lnTo>
                            <a:pt x="758204" y="128469"/>
                          </a:lnTo>
                          <a:cubicBezTo>
                            <a:pt x="757446" y="131693"/>
                            <a:pt x="756498" y="134869"/>
                            <a:pt x="755834" y="138092"/>
                          </a:cubicBezTo>
                          <a:cubicBezTo>
                            <a:pt x="753511" y="137855"/>
                            <a:pt x="751188" y="137618"/>
                            <a:pt x="748865" y="137381"/>
                          </a:cubicBezTo>
                          <a:cubicBezTo>
                            <a:pt x="748391" y="130081"/>
                            <a:pt x="747491" y="122828"/>
                            <a:pt x="747443" y="115527"/>
                          </a:cubicBezTo>
                          <a:cubicBezTo>
                            <a:pt x="747254" y="84761"/>
                            <a:pt x="747159" y="53995"/>
                            <a:pt x="747443" y="23229"/>
                          </a:cubicBezTo>
                          <a:cubicBezTo>
                            <a:pt x="747443" y="18536"/>
                            <a:pt x="747064" y="14648"/>
                            <a:pt x="745784" y="11946"/>
                          </a:cubicBezTo>
                          <a:lnTo>
                            <a:pt x="745784" y="0"/>
                          </a:lnTo>
                          <a:lnTo>
                            <a:pt x="725163" y="0"/>
                          </a:lnTo>
                          <a:lnTo>
                            <a:pt x="725163" y="138424"/>
                          </a:lnTo>
                          <a:lnTo>
                            <a:pt x="539997" y="138424"/>
                          </a:lnTo>
                          <a:lnTo>
                            <a:pt x="539997" y="291923"/>
                          </a:lnTo>
                          <a:lnTo>
                            <a:pt x="281826" y="291923"/>
                          </a:lnTo>
                          <a:lnTo>
                            <a:pt x="281826" y="366919"/>
                          </a:lnTo>
                          <a:cubicBezTo>
                            <a:pt x="228969" y="366919"/>
                            <a:pt x="179335" y="367488"/>
                            <a:pt x="129702" y="366208"/>
                          </a:cubicBezTo>
                          <a:cubicBezTo>
                            <a:pt x="123349" y="366066"/>
                            <a:pt x="113868" y="357343"/>
                            <a:pt x="111593" y="350611"/>
                          </a:cubicBezTo>
                          <a:cubicBezTo>
                            <a:pt x="101495" y="320793"/>
                            <a:pt x="94005" y="290169"/>
                            <a:pt x="84477" y="260162"/>
                          </a:cubicBezTo>
                          <a:cubicBezTo>
                            <a:pt x="82486" y="253809"/>
                            <a:pt x="76276" y="244470"/>
                            <a:pt x="71440" y="244139"/>
                          </a:cubicBezTo>
                          <a:cubicBezTo>
                            <a:pt x="48354" y="242432"/>
                            <a:pt x="25078" y="243380"/>
                            <a:pt x="0" y="243380"/>
                          </a:cubicBezTo>
                          <a:lnTo>
                            <a:pt x="0" y="468035"/>
                          </a:lnTo>
                          <a:lnTo>
                            <a:pt x="1267672" y="468035"/>
                          </a:lnTo>
                          <a:close/>
                        </a:path>
                      </a:pathLst>
                    </a:custGeom>
                    <a:solidFill>
                      <a:srgbClr val="183245"/>
                    </a:solidFill>
                    <a:ln w="474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ja-JP" altLang="en-US"/>
                    </a:p>
                  </p:txBody>
                </p:sp>
              </p:grpSp>
              <p:sp>
                <p:nvSpPr>
                  <p:cNvPr id="54" name="フリーフォーム: 図形 53">
                    <a:extLst>
                      <a:ext uri="{FF2B5EF4-FFF2-40B4-BE49-F238E27FC236}">
                        <a16:creationId xmlns:a16="http://schemas.microsoft.com/office/drawing/2014/main" id="{AD5458FC-A4EC-46C0-B68E-79732D7F58A2}"/>
                      </a:ext>
                    </a:extLst>
                  </p:cNvPr>
                  <p:cNvSpPr/>
                  <p:nvPr/>
                </p:nvSpPr>
                <p:spPr>
                  <a:xfrm>
                    <a:off x="8686179" y="3373472"/>
                    <a:ext cx="1910158" cy="191328"/>
                  </a:xfrm>
                  <a:custGeom>
                    <a:avLst/>
                    <a:gdLst>
                      <a:gd name="connsiteX0" fmla="*/ 0 w 1910158"/>
                      <a:gd name="connsiteY0" fmla="*/ 0 h 191328"/>
                      <a:gd name="connsiteX1" fmla="*/ 94053 w 1910158"/>
                      <a:gd name="connsiteY1" fmla="*/ 173078 h 191328"/>
                      <a:gd name="connsiteX2" fmla="*/ 131550 w 1910158"/>
                      <a:gd name="connsiteY2" fmla="*/ 191329 h 191328"/>
                      <a:gd name="connsiteX3" fmla="*/ 1667016 w 1910158"/>
                      <a:gd name="connsiteY3" fmla="*/ 191234 h 191328"/>
                      <a:gd name="connsiteX4" fmla="*/ 1785293 w 1910158"/>
                      <a:gd name="connsiteY4" fmla="*/ 150892 h 191328"/>
                      <a:gd name="connsiteX5" fmla="*/ 1910159 w 1910158"/>
                      <a:gd name="connsiteY5" fmla="*/ 47 h 191328"/>
                      <a:gd name="connsiteX6" fmla="*/ 0 w 1910158"/>
                      <a:gd name="connsiteY6" fmla="*/ 47 h 1913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910158" h="191328">
                        <a:moveTo>
                          <a:pt x="0" y="0"/>
                        </a:moveTo>
                        <a:cubicBezTo>
                          <a:pt x="19768" y="62765"/>
                          <a:pt x="53616" y="119462"/>
                          <a:pt x="94053" y="173078"/>
                        </a:cubicBezTo>
                        <a:cubicBezTo>
                          <a:pt x="104197" y="186541"/>
                          <a:pt x="114911" y="191329"/>
                          <a:pt x="131550" y="191329"/>
                        </a:cubicBezTo>
                        <a:cubicBezTo>
                          <a:pt x="643388" y="190902"/>
                          <a:pt x="1155178" y="190855"/>
                          <a:pt x="1667016" y="191234"/>
                        </a:cubicBezTo>
                        <a:cubicBezTo>
                          <a:pt x="1711625" y="191234"/>
                          <a:pt x="1750497" y="177629"/>
                          <a:pt x="1785293" y="150892"/>
                        </a:cubicBezTo>
                        <a:cubicBezTo>
                          <a:pt x="1838814" y="109696"/>
                          <a:pt x="1877544" y="57124"/>
                          <a:pt x="1910159" y="47"/>
                        </a:cubicBezTo>
                        <a:lnTo>
                          <a:pt x="0" y="47"/>
                        </a:lnTo>
                        <a:close/>
                      </a:path>
                    </a:pathLst>
                  </a:custGeom>
                  <a:solidFill>
                    <a:srgbClr val="5893C9">
                      <a:alpha val="54000"/>
                    </a:srgbClr>
                  </a:solidFill>
                  <a:ln w="474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  <p:grpSp>
              <p:nvGrpSpPr>
                <p:cNvPr id="40" name="グループ化 39">
                  <a:extLst>
                    <a:ext uri="{FF2B5EF4-FFF2-40B4-BE49-F238E27FC236}">
                      <a16:creationId xmlns:a16="http://schemas.microsoft.com/office/drawing/2014/main" id="{02B7F939-5108-4B8C-A6A8-A961FE95AE09}"/>
                    </a:ext>
                  </a:extLst>
                </p:cNvPr>
                <p:cNvGrpSpPr/>
                <p:nvPr/>
              </p:nvGrpSpPr>
              <p:grpSpPr>
                <a:xfrm>
                  <a:off x="7064968" y="3855439"/>
                  <a:ext cx="1398971" cy="579203"/>
                  <a:chOff x="8667214" y="2733877"/>
                  <a:chExt cx="2008907" cy="831729"/>
                </a:xfrm>
              </p:grpSpPr>
              <p:sp>
                <p:nvSpPr>
                  <p:cNvPr id="47" name="フリーフォーム: 図形 46">
                    <a:extLst>
                      <a:ext uri="{FF2B5EF4-FFF2-40B4-BE49-F238E27FC236}">
                        <a16:creationId xmlns:a16="http://schemas.microsoft.com/office/drawing/2014/main" id="{26954419-98AD-4A8B-B4D3-DAC7D814F814}"/>
                      </a:ext>
                    </a:extLst>
                  </p:cNvPr>
                  <p:cNvSpPr/>
                  <p:nvPr/>
                </p:nvSpPr>
                <p:spPr>
                  <a:xfrm>
                    <a:off x="8667214" y="3182949"/>
                    <a:ext cx="2008907" cy="382657"/>
                  </a:xfrm>
                  <a:custGeom>
                    <a:avLst/>
                    <a:gdLst>
                      <a:gd name="connsiteX0" fmla="*/ 1918505 w 2008907"/>
                      <a:gd name="connsiteY0" fmla="*/ 0 h 382657"/>
                      <a:gd name="connsiteX1" fmla="*/ 1918505 w 2008907"/>
                      <a:gd name="connsiteY1" fmla="*/ 20574 h 382657"/>
                      <a:gd name="connsiteX2" fmla="*/ 1508115 w 2008907"/>
                      <a:gd name="connsiteY2" fmla="*/ 20574 h 382657"/>
                      <a:gd name="connsiteX3" fmla="*/ 1508115 w 2008907"/>
                      <a:gd name="connsiteY3" fmla="*/ 0 h 382657"/>
                      <a:gd name="connsiteX4" fmla="*/ 240444 w 2008907"/>
                      <a:gd name="connsiteY4" fmla="*/ 0 h 382657"/>
                      <a:gd name="connsiteX5" fmla="*/ 240444 w 2008907"/>
                      <a:gd name="connsiteY5" fmla="*/ 21996 h 382657"/>
                      <a:gd name="connsiteX6" fmla="*/ 1472 w 2008907"/>
                      <a:gd name="connsiteY6" fmla="*/ 21996 h 382657"/>
                      <a:gd name="connsiteX7" fmla="*/ 2183 w 2008907"/>
                      <a:gd name="connsiteY7" fmla="*/ 124155 h 382657"/>
                      <a:gd name="connsiteX8" fmla="*/ 111358 w 2008907"/>
                      <a:gd name="connsiteY8" fmla="*/ 364406 h 382657"/>
                      <a:gd name="connsiteX9" fmla="*/ 148856 w 2008907"/>
                      <a:gd name="connsiteY9" fmla="*/ 382658 h 382657"/>
                      <a:gd name="connsiteX10" fmla="*/ 1684322 w 2008907"/>
                      <a:gd name="connsiteY10" fmla="*/ 382563 h 382657"/>
                      <a:gd name="connsiteX11" fmla="*/ 1802598 w 2008907"/>
                      <a:gd name="connsiteY11" fmla="*/ 342221 h 382657"/>
                      <a:gd name="connsiteX12" fmla="*/ 1953822 w 2008907"/>
                      <a:gd name="connsiteY12" fmla="*/ 142122 h 382657"/>
                      <a:gd name="connsiteX13" fmla="*/ 2008907 w 2008907"/>
                      <a:gd name="connsiteY13" fmla="*/ 21427 h 382657"/>
                      <a:gd name="connsiteX14" fmla="*/ 1959843 w 2008907"/>
                      <a:gd name="connsiteY14" fmla="*/ 21427 h 382657"/>
                      <a:gd name="connsiteX15" fmla="*/ 1959843 w 2008907"/>
                      <a:gd name="connsiteY15" fmla="*/ 95 h 382657"/>
                      <a:gd name="connsiteX16" fmla="*/ 1918552 w 2008907"/>
                      <a:gd name="connsiteY16" fmla="*/ 95 h 382657"/>
                      <a:gd name="connsiteX17" fmla="*/ 144779 w 2008907"/>
                      <a:gd name="connsiteY17" fmla="*/ 128659 h 382657"/>
                      <a:gd name="connsiteX18" fmla="*/ 100739 w 2008907"/>
                      <a:gd name="connsiteY18" fmla="*/ 128659 h 382657"/>
                      <a:gd name="connsiteX19" fmla="*/ 100739 w 2008907"/>
                      <a:gd name="connsiteY19" fmla="*/ 77271 h 382657"/>
                      <a:gd name="connsiteX20" fmla="*/ 144779 w 2008907"/>
                      <a:gd name="connsiteY20" fmla="*/ 77271 h 382657"/>
                      <a:gd name="connsiteX21" fmla="*/ 144779 w 2008907"/>
                      <a:gd name="connsiteY21" fmla="*/ 128659 h 382657"/>
                      <a:gd name="connsiteX22" fmla="*/ 203704 w 2008907"/>
                      <a:gd name="connsiteY22" fmla="*/ 128659 h 382657"/>
                      <a:gd name="connsiteX23" fmla="*/ 159665 w 2008907"/>
                      <a:gd name="connsiteY23" fmla="*/ 128659 h 382657"/>
                      <a:gd name="connsiteX24" fmla="*/ 159665 w 2008907"/>
                      <a:gd name="connsiteY24" fmla="*/ 77271 h 382657"/>
                      <a:gd name="connsiteX25" fmla="*/ 203704 w 2008907"/>
                      <a:gd name="connsiteY25" fmla="*/ 77271 h 382657"/>
                      <a:gd name="connsiteX26" fmla="*/ 203704 w 2008907"/>
                      <a:gd name="connsiteY26" fmla="*/ 128659 h 382657"/>
                      <a:gd name="connsiteX27" fmla="*/ 262629 w 2008907"/>
                      <a:gd name="connsiteY27" fmla="*/ 128659 h 382657"/>
                      <a:gd name="connsiteX28" fmla="*/ 218590 w 2008907"/>
                      <a:gd name="connsiteY28" fmla="*/ 128659 h 382657"/>
                      <a:gd name="connsiteX29" fmla="*/ 218590 w 2008907"/>
                      <a:gd name="connsiteY29" fmla="*/ 77271 h 382657"/>
                      <a:gd name="connsiteX30" fmla="*/ 262629 w 2008907"/>
                      <a:gd name="connsiteY30" fmla="*/ 77271 h 382657"/>
                      <a:gd name="connsiteX31" fmla="*/ 262629 w 2008907"/>
                      <a:gd name="connsiteY31" fmla="*/ 128659 h 382657"/>
                      <a:gd name="connsiteX32" fmla="*/ 321554 w 2008907"/>
                      <a:gd name="connsiteY32" fmla="*/ 128659 h 382657"/>
                      <a:gd name="connsiteX33" fmla="*/ 277515 w 2008907"/>
                      <a:gd name="connsiteY33" fmla="*/ 128659 h 382657"/>
                      <a:gd name="connsiteX34" fmla="*/ 277515 w 2008907"/>
                      <a:gd name="connsiteY34" fmla="*/ 77271 h 382657"/>
                      <a:gd name="connsiteX35" fmla="*/ 321554 w 2008907"/>
                      <a:gd name="connsiteY35" fmla="*/ 77271 h 382657"/>
                      <a:gd name="connsiteX36" fmla="*/ 321554 w 2008907"/>
                      <a:gd name="connsiteY36" fmla="*/ 128659 h 382657"/>
                      <a:gd name="connsiteX37" fmla="*/ 380480 w 2008907"/>
                      <a:gd name="connsiteY37" fmla="*/ 128659 h 382657"/>
                      <a:gd name="connsiteX38" fmla="*/ 336440 w 2008907"/>
                      <a:gd name="connsiteY38" fmla="*/ 128659 h 382657"/>
                      <a:gd name="connsiteX39" fmla="*/ 336440 w 2008907"/>
                      <a:gd name="connsiteY39" fmla="*/ 77271 h 382657"/>
                      <a:gd name="connsiteX40" fmla="*/ 380480 w 2008907"/>
                      <a:gd name="connsiteY40" fmla="*/ 77271 h 382657"/>
                      <a:gd name="connsiteX41" fmla="*/ 380480 w 2008907"/>
                      <a:gd name="connsiteY41" fmla="*/ 128659 h 382657"/>
                      <a:gd name="connsiteX42" fmla="*/ 439357 w 2008907"/>
                      <a:gd name="connsiteY42" fmla="*/ 128659 h 382657"/>
                      <a:gd name="connsiteX43" fmla="*/ 395317 w 2008907"/>
                      <a:gd name="connsiteY43" fmla="*/ 128659 h 382657"/>
                      <a:gd name="connsiteX44" fmla="*/ 395317 w 2008907"/>
                      <a:gd name="connsiteY44" fmla="*/ 77271 h 382657"/>
                      <a:gd name="connsiteX45" fmla="*/ 439357 w 2008907"/>
                      <a:gd name="connsiteY45" fmla="*/ 77271 h 382657"/>
                      <a:gd name="connsiteX46" fmla="*/ 439357 w 2008907"/>
                      <a:gd name="connsiteY46" fmla="*/ 128659 h 3826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</a:cxnLst>
                    <a:rect l="l" t="t" r="r" b="b"/>
                    <a:pathLst>
                      <a:path w="2008907" h="382657">
                        <a:moveTo>
                          <a:pt x="1918505" y="0"/>
                        </a:moveTo>
                        <a:lnTo>
                          <a:pt x="1918505" y="20574"/>
                        </a:lnTo>
                        <a:lnTo>
                          <a:pt x="1508115" y="20574"/>
                        </a:lnTo>
                        <a:lnTo>
                          <a:pt x="1508115" y="0"/>
                        </a:lnTo>
                        <a:lnTo>
                          <a:pt x="240444" y="0"/>
                        </a:lnTo>
                        <a:lnTo>
                          <a:pt x="240444" y="21996"/>
                        </a:lnTo>
                        <a:lnTo>
                          <a:pt x="1472" y="21996"/>
                        </a:lnTo>
                        <a:cubicBezTo>
                          <a:pt x="1472" y="57408"/>
                          <a:pt x="-2273" y="91350"/>
                          <a:pt x="2183" y="124155"/>
                        </a:cubicBezTo>
                        <a:cubicBezTo>
                          <a:pt x="14461" y="214700"/>
                          <a:pt x="56984" y="292350"/>
                          <a:pt x="111358" y="364406"/>
                        </a:cubicBezTo>
                        <a:cubicBezTo>
                          <a:pt x="121503" y="377870"/>
                          <a:pt x="132217" y="382658"/>
                          <a:pt x="148856" y="382658"/>
                        </a:cubicBezTo>
                        <a:cubicBezTo>
                          <a:pt x="660694" y="382231"/>
                          <a:pt x="1172484" y="382184"/>
                          <a:pt x="1684322" y="382563"/>
                        </a:cubicBezTo>
                        <a:cubicBezTo>
                          <a:pt x="1728930" y="382563"/>
                          <a:pt x="1767803" y="368957"/>
                          <a:pt x="1802598" y="342221"/>
                        </a:cubicBezTo>
                        <a:cubicBezTo>
                          <a:pt x="1871242" y="289363"/>
                          <a:pt x="1915661" y="217876"/>
                          <a:pt x="1953822" y="142122"/>
                        </a:cubicBezTo>
                        <a:cubicBezTo>
                          <a:pt x="1973069" y="103960"/>
                          <a:pt x="1989424" y="64377"/>
                          <a:pt x="2008907" y="21427"/>
                        </a:cubicBezTo>
                        <a:lnTo>
                          <a:pt x="1959843" y="21427"/>
                        </a:lnTo>
                        <a:lnTo>
                          <a:pt x="1959843" y="95"/>
                        </a:lnTo>
                        <a:lnTo>
                          <a:pt x="1918552" y="95"/>
                        </a:lnTo>
                        <a:close/>
                        <a:moveTo>
                          <a:pt x="144779" y="128659"/>
                        </a:moveTo>
                        <a:lnTo>
                          <a:pt x="100739" y="128659"/>
                        </a:lnTo>
                        <a:lnTo>
                          <a:pt x="100739" y="77271"/>
                        </a:lnTo>
                        <a:lnTo>
                          <a:pt x="144779" y="77271"/>
                        </a:lnTo>
                        <a:lnTo>
                          <a:pt x="144779" y="128659"/>
                        </a:lnTo>
                        <a:close/>
                        <a:moveTo>
                          <a:pt x="203704" y="128659"/>
                        </a:moveTo>
                        <a:lnTo>
                          <a:pt x="159665" y="128659"/>
                        </a:lnTo>
                        <a:lnTo>
                          <a:pt x="159665" y="77271"/>
                        </a:lnTo>
                        <a:lnTo>
                          <a:pt x="203704" y="77271"/>
                        </a:lnTo>
                        <a:lnTo>
                          <a:pt x="203704" y="128659"/>
                        </a:lnTo>
                        <a:close/>
                        <a:moveTo>
                          <a:pt x="262629" y="128659"/>
                        </a:moveTo>
                        <a:lnTo>
                          <a:pt x="218590" y="128659"/>
                        </a:lnTo>
                        <a:lnTo>
                          <a:pt x="218590" y="77271"/>
                        </a:lnTo>
                        <a:lnTo>
                          <a:pt x="262629" y="77271"/>
                        </a:lnTo>
                        <a:lnTo>
                          <a:pt x="262629" y="128659"/>
                        </a:lnTo>
                        <a:close/>
                        <a:moveTo>
                          <a:pt x="321554" y="128659"/>
                        </a:moveTo>
                        <a:lnTo>
                          <a:pt x="277515" y="128659"/>
                        </a:lnTo>
                        <a:lnTo>
                          <a:pt x="277515" y="77271"/>
                        </a:lnTo>
                        <a:lnTo>
                          <a:pt x="321554" y="77271"/>
                        </a:lnTo>
                        <a:lnTo>
                          <a:pt x="321554" y="128659"/>
                        </a:lnTo>
                        <a:close/>
                        <a:moveTo>
                          <a:pt x="380480" y="128659"/>
                        </a:moveTo>
                        <a:lnTo>
                          <a:pt x="336440" y="128659"/>
                        </a:lnTo>
                        <a:lnTo>
                          <a:pt x="336440" y="77271"/>
                        </a:lnTo>
                        <a:lnTo>
                          <a:pt x="380480" y="77271"/>
                        </a:lnTo>
                        <a:lnTo>
                          <a:pt x="380480" y="128659"/>
                        </a:lnTo>
                        <a:close/>
                        <a:moveTo>
                          <a:pt x="439357" y="128659"/>
                        </a:moveTo>
                        <a:lnTo>
                          <a:pt x="395317" y="128659"/>
                        </a:lnTo>
                        <a:lnTo>
                          <a:pt x="395317" y="77271"/>
                        </a:lnTo>
                        <a:lnTo>
                          <a:pt x="439357" y="77271"/>
                        </a:lnTo>
                        <a:lnTo>
                          <a:pt x="439357" y="128659"/>
                        </a:lnTo>
                        <a:close/>
                      </a:path>
                    </a:pathLst>
                  </a:custGeom>
                  <a:solidFill>
                    <a:srgbClr val="23759B"/>
                  </a:solidFill>
                  <a:ln w="474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grpSp>
                <p:nvGrpSpPr>
                  <p:cNvPr id="48" name="グラフィックス 30">
                    <a:extLst>
                      <a:ext uri="{FF2B5EF4-FFF2-40B4-BE49-F238E27FC236}">
                        <a16:creationId xmlns:a16="http://schemas.microsoft.com/office/drawing/2014/main" id="{24F7EA8B-F384-4ABC-9FD3-E439070EF1F0}"/>
                      </a:ext>
                    </a:extLst>
                  </p:cNvPr>
                  <p:cNvGrpSpPr/>
                  <p:nvPr/>
                </p:nvGrpSpPr>
                <p:grpSpPr>
                  <a:xfrm>
                    <a:off x="8905856" y="2733877"/>
                    <a:ext cx="1719351" cy="468034"/>
                    <a:chOff x="8905856" y="2733877"/>
                    <a:chExt cx="1719351" cy="468034"/>
                  </a:xfrm>
                  <a:solidFill>
                    <a:srgbClr val="183245"/>
                  </a:solidFill>
                </p:grpSpPr>
                <p:sp>
                  <p:nvSpPr>
                    <p:cNvPr id="50" name="フリーフォーム: 図形 49">
                      <a:extLst>
                        <a:ext uri="{FF2B5EF4-FFF2-40B4-BE49-F238E27FC236}">
                          <a16:creationId xmlns:a16="http://schemas.microsoft.com/office/drawing/2014/main" id="{C579A0F9-EABD-4A20-8A17-5B6D7624AC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583917" y="3112031"/>
                      <a:ext cx="41290" cy="89833"/>
                    </a:xfrm>
                    <a:custGeom>
                      <a:avLst/>
                      <a:gdLst>
                        <a:gd name="connsiteX0" fmla="*/ 0 w 41290"/>
                        <a:gd name="connsiteY0" fmla="*/ 0 h 89833"/>
                        <a:gd name="connsiteX1" fmla="*/ 41290 w 41290"/>
                        <a:gd name="connsiteY1" fmla="*/ 0 h 89833"/>
                        <a:gd name="connsiteX2" fmla="*/ 41290 w 41290"/>
                        <a:gd name="connsiteY2" fmla="*/ 89833 h 89833"/>
                        <a:gd name="connsiteX3" fmla="*/ 0 w 41290"/>
                        <a:gd name="connsiteY3" fmla="*/ 89833 h 898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1290" h="89833">
                          <a:moveTo>
                            <a:pt x="0" y="0"/>
                          </a:moveTo>
                          <a:lnTo>
                            <a:pt x="41290" y="0"/>
                          </a:lnTo>
                          <a:lnTo>
                            <a:pt x="41290" y="89833"/>
                          </a:lnTo>
                          <a:lnTo>
                            <a:pt x="0" y="89833"/>
                          </a:lnTo>
                          <a:close/>
                        </a:path>
                      </a:pathLst>
                    </a:custGeom>
                    <a:solidFill>
                      <a:srgbClr val="183245"/>
                    </a:solidFill>
                    <a:ln w="474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ja-JP" altLang="en-US"/>
                    </a:p>
                  </p:txBody>
                </p:sp>
                <p:sp>
                  <p:nvSpPr>
                    <p:cNvPr id="51" name="フリーフォーム: 図形 50">
                      <a:extLst>
                        <a:ext uri="{FF2B5EF4-FFF2-40B4-BE49-F238E27FC236}">
                          <a16:creationId xmlns:a16="http://schemas.microsoft.com/office/drawing/2014/main" id="{A512F164-F420-4F90-AB48-B00F73CC26C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905856" y="2733877"/>
                      <a:ext cx="1267671" cy="468034"/>
                    </a:xfrm>
                    <a:custGeom>
                      <a:avLst/>
                      <a:gdLst>
                        <a:gd name="connsiteX0" fmla="*/ 1267672 w 1267671"/>
                        <a:gd name="connsiteY0" fmla="*/ 468035 h 468034"/>
                        <a:gd name="connsiteX1" fmla="*/ 1267672 w 1267671"/>
                        <a:gd name="connsiteY1" fmla="*/ 334019 h 468034"/>
                        <a:gd name="connsiteX2" fmla="*/ 856618 w 1267671"/>
                        <a:gd name="connsiteY2" fmla="*/ 334019 h 468034"/>
                        <a:gd name="connsiteX3" fmla="*/ 856618 w 1267671"/>
                        <a:gd name="connsiteY3" fmla="*/ 138329 h 468034"/>
                        <a:gd name="connsiteX4" fmla="*/ 779205 w 1267671"/>
                        <a:gd name="connsiteY4" fmla="*/ 138329 h 468034"/>
                        <a:gd name="connsiteX5" fmla="*/ 778826 w 1267671"/>
                        <a:gd name="connsiteY5" fmla="*/ 29960 h 468034"/>
                        <a:gd name="connsiteX6" fmla="*/ 778826 w 1267671"/>
                        <a:gd name="connsiteY6" fmla="*/ 0 h 468034"/>
                        <a:gd name="connsiteX7" fmla="*/ 758204 w 1267671"/>
                        <a:gd name="connsiteY7" fmla="*/ 0 h 468034"/>
                        <a:gd name="connsiteX8" fmla="*/ 758204 w 1267671"/>
                        <a:gd name="connsiteY8" fmla="*/ 128469 h 468034"/>
                        <a:gd name="connsiteX9" fmla="*/ 755834 w 1267671"/>
                        <a:gd name="connsiteY9" fmla="*/ 138092 h 468034"/>
                        <a:gd name="connsiteX10" fmla="*/ 748865 w 1267671"/>
                        <a:gd name="connsiteY10" fmla="*/ 137381 h 468034"/>
                        <a:gd name="connsiteX11" fmla="*/ 747443 w 1267671"/>
                        <a:gd name="connsiteY11" fmla="*/ 115527 h 468034"/>
                        <a:gd name="connsiteX12" fmla="*/ 747443 w 1267671"/>
                        <a:gd name="connsiteY12" fmla="*/ 23229 h 468034"/>
                        <a:gd name="connsiteX13" fmla="*/ 745784 w 1267671"/>
                        <a:gd name="connsiteY13" fmla="*/ 11946 h 468034"/>
                        <a:gd name="connsiteX14" fmla="*/ 745784 w 1267671"/>
                        <a:gd name="connsiteY14" fmla="*/ 0 h 468034"/>
                        <a:gd name="connsiteX15" fmla="*/ 725163 w 1267671"/>
                        <a:gd name="connsiteY15" fmla="*/ 0 h 468034"/>
                        <a:gd name="connsiteX16" fmla="*/ 725163 w 1267671"/>
                        <a:gd name="connsiteY16" fmla="*/ 138424 h 468034"/>
                        <a:gd name="connsiteX17" fmla="*/ 539997 w 1267671"/>
                        <a:gd name="connsiteY17" fmla="*/ 138424 h 468034"/>
                        <a:gd name="connsiteX18" fmla="*/ 539997 w 1267671"/>
                        <a:gd name="connsiteY18" fmla="*/ 291923 h 468034"/>
                        <a:gd name="connsiteX19" fmla="*/ 281826 w 1267671"/>
                        <a:gd name="connsiteY19" fmla="*/ 291923 h 468034"/>
                        <a:gd name="connsiteX20" fmla="*/ 281826 w 1267671"/>
                        <a:gd name="connsiteY20" fmla="*/ 366919 h 468034"/>
                        <a:gd name="connsiteX21" fmla="*/ 129702 w 1267671"/>
                        <a:gd name="connsiteY21" fmla="*/ 366208 h 468034"/>
                        <a:gd name="connsiteX22" fmla="*/ 111593 w 1267671"/>
                        <a:gd name="connsiteY22" fmla="*/ 350611 h 468034"/>
                        <a:gd name="connsiteX23" fmla="*/ 84477 w 1267671"/>
                        <a:gd name="connsiteY23" fmla="*/ 260162 h 468034"/>
                        <a:gd name="connsiteX24" fmla="*/ 71440 w 1267671"/>
                        <a:gd name="connsiteY24" fmla="*/ 244139 h 468034"/>
                        <a:gd name="connsiteX25" fmla="*/ 0 w 1267671"/>
                        <a:gd name="connsiteY25" fmla="*/ 243380 h 468034"/>
                        <a:gd name="connsiteX26" fmla="*/ 0 w 1267671"/>
                        <a:gd name="connsiteY26" fmla="*/ 468035 h 468034"/>
                        <a:gd name="connsiteX27" fmla="*/ 1267672 w 1267671"/>
                        <a:gd name="connsiteY27" fmla="*/ 468035 h 4680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</a:cxnLst>
                      <a:rect l="l" t="t" r="r" b="b"/>
                      <a:pathLst>
                        <a:path w="1267671" h="468034">
                          <a:moveTo>
                            <a:pt x="1267672" y="468035"/>
                          </a:moveTo>
                          <a:lnTo>
                            <a:pt x="1267672" y="334019"/>
                          </a:lnTo>
                          <a:lnTo>
                            <a:pt x="856618" y="334019"/>
                          </a:lnTo>
                          <a:lnTo>
                            <a:pt x="856618" y="138329"/>
                          </a:lnTo>
                          <a:lnTo>
                            <a:pt x="779205" y="138329"/>
                          </a:lnTo>
                          <a:cubicBezTo>
                            <a:pt x="779205" y="100310"/>
                            <a:pt x="779584" y="65040"/>
                            <a:pt x="778826" y="29960"/>
                          </a:cubicBezTo>
                          <a:lnTo>
                            <a:pt x="778826" y="0"/>
                          </a:lnTo>
                          <a:lnTo>
                            <a:pt x="758204" y="0"/>
                          </a:lnTo>
                          <a:lnTo>
                            <a:pt x="758204" y="128469"/>
                          </a:lnTo>
                          <a:cubicBezTo>
                            <a:pt x="757446" y="131693"/>
                            <a:pt x="756498" y="134869"/>
                            <a:pt x="755834" y="138092"/>
                          </a:cubicBezTo>
                          <a:cubicBezTo>
                            <a:pt x="753511" y="137855"/>
                            <a:pt x="751188" y="137618"/>
                            <a:pt x="748865" y="137381"/>
                          </a:cubicBezTo>
                          <a:cubicBezTo>
                            <a:pt x="748391" y="130081"/>
                            <a:pt x="747491" y="122828"/>
                            <a:pt x="747443" y="115527"/>
                          </a:cubicBezTo>
                          <a:cubicBezTo>
                            <a:pt x="747254" y="84761"/>
                            <a:pt x="747159" y="53995"/>
                            <a:pt x="747443" y="23229"/>
                          </a:cubicBezTo>
                          <a:cubicBezTo>
                            <a:pt x="747443" y="18536"/>
                            <a:pt x="747064" y="14648"/>
                            <a:pt x="745784" y="11946"/>
                          </a:cubicBezTo>
                          <a:lnTo>
                            <a:pt x="745784" y="0"/>
                          </a:lnTo>
                          <a:lnTo>
                            <a:pt x="725163" y="0"/>
                          </a:lnTo>
                          <a:lnTo>
                            <a:pt x="725163" y="138424"/>
                          </a:lnTo>
                          <a:lnTo>
                            <a:pt x="539997" y="138424"/>
                          </a:lnTo>
                          <a:lnTo>
                            <a:pt x="539997" y="291923"/>
                          </a:lnTo>
                          <a:lnTo>
                            <a:pt x="281826" y="291923"/>
                          </a:lnTo>
                          <a:lnTo>
                            <a:pt x="281826" y="366919"/>
                          </a:lnTo>
                          <a:cubicBezTo>
                            <a:pt x="228969" y="366919"/>
                            <a:pt x="179335" y="367488"/>
                            <a:pt x="129702" y="366208"/>
                          </a:cubicBezTo>
                          <a:cubicBezTo>
                            <a:pt x="123349" y="366066"/>
                            <a:pt x="113868" y="357343"/>
                            <a:pt x="111593" y="350611"/>
                          </a:cubicBezTo>
                          <a:cubicBezTo>
                            <a:pt x="101495" y="320793"/>
                            <a:pt x="94005" y="290169"/>
                            <a:pt x="84477" y="260162"/>
                          </a:cubicBezTo>
                          <a:cubicBezTo>
                            <a:pt x="82486" y="253809"/>
                            <a:pt x="76276" y="244470"/>
                            <a:pt x="71440" y="244139"/>
                          </a:cubicBezTo>
                          <a:cubicBezTo>
                            <a:pt x="48354" y="242432"/>
                            <a:pt x="25078" y="243380"/>
                            <a:pt x="0" y="243380"/>
                          </a:cubicBezTo>
                          <a:lnTo>
                            <a:pt x="0" y="468035"/>
                          </a:lnTo>
                          <a:lnTo>
                            <a:pt x="1267672" y="468035"/>
                          </a:lnTo>
                          <a:close/>
                        </a:path>
                      </a:pathLst>
                    </a:custGeom>
                    <a:solidFill>
                      <a:srgbClr val="183245"/>
                    </a:solidFill>
                    <a:ln w="474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ja-JP" altLang="en-US"/>
                    </a:p>
                  </p:txBody>
                </p:sp>
              </p:grpSp>
              <p:sp>
                <p:nvSpPr>
                  <p:cNvPr id="49" name="フリーフォーム: 図形 48">
                    <a:extLst>
                      <a:ext uri="{FF2B5EF4-FFF2-40B4-BE49-F238E27FC236}">
                        <a16:creationId xmlns:a16="http://schemas.microsoft.com/office/drawing/2014/main" id="{B2C4BADA-57C8-4F3C-AE17-51FC8144336C}"/>
                      </a:ext>
                    </a:extLst>
                  </p:cNvPr>
                  <p:cNvSpPr/>
                  <p:nvPr/>
                </p:nvSpPr>
                <p:spPr>
                  <a:xfrm>
                    <a:off x="8686179" y="3373472"/>
                    <a:ext cx="1910158" cy="191328"/>
                  </a:xfrm>
                  <a:custGeom>
                    <a:avLst/>
                    <a:gdLst>
                      <a:gd name="connsiteX0" fmla="*/ 0 w 1910158"/>
                      <a:gd name="connsiteY0" fmla="*/ 0 h 191328"/>
                      <a:gd name="connsiteX1" fmla="*/ 94053 w 1910158"/>
                      <a:gd name="connsiteY1" fmla="*/ 173078 h 191328"/>
                      <a:gd name="connsiteX2" fmla="*/ 131550 w 1910158"/>
                      <a:gd name="connsiteY2" fmla="*/ 191329 h 191328"/>
                      <a:gd name="connsiteX3" fmla="*/ 1667016 w 1910158"/>
                      <a:gd name="connsiteY3" fmla="*/ 191234 h 191328"/>
                      <a:gd name="connsiteX4" fmla="*/ 1785293 w 1910158"/>
                      <a:gd name="connsiteY4" fmla="*/ 150892 h 191328"/>
                      <a:gd name="connsiteX5" fmla="*/ 1910159 w 1910158"/>
                      <a:gd name="connsiteY5" fmla="*/ 47 h 191328"/>
                      <a:gd name="connsiteX6" fmla="*/ 0 w 1910158"/>
                      <a:gd name="connsiteY6" fmla="*/ 47 h 1913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910158" h="191328">
                        <a:moveTo>
                          <a:pt x="0" y="0"/>
                        </a:moveTo>
                        <a:cubicBezTo>
                          <a:pt x="19768" y="62765"/>
                          <a:pt x="53616" y="119462"/>
                          <a:pt x="94053" y="173078"/>
                        </a:cubicBezTo>
                        <a:cubicBezTo>
                          <a:pt x="104197" y="186541"/>
                          <a:pt x="114911" y="191329"/>
                          <a:pt x="131550" y="191329"/>
                        </a:cubicBezTo>
                        <a:cubicBezTo>
                          <a:pt x="643388" y="190902"/>
                          <a:pt x="1155178" y="190855"/>
                          <a:pt x="1667016" y="191234"/>
                        </a:cubicBezTo>
                        <a:cubicBezTo>
                          <a:pt x="1711625" y="191234"/>
                          <a:pt x="1750497" y="177629"/>
                          <a:pt x="1785293" y="150892"/>
                        </a:cubicBezTo>
                        <a:cubicBezTo>
                          <a:pt x="1838814" y="109696"/>
                          <a:pt x="1877544" y="57124"/>
                          <a:pt x="1910159" y="47"/>
                        </a:cubicBezTo>
                        <a:lnTo>
                          <a:pt x="0" y="47"/>
                        </a:lnTo>
                        <a:close/>
                      </a:path>
                    </a:pathLst>
                  </a:custGeom>
                  <a:solidFill>
                    <a:srgbClr val="5893C9">
                      <a:alpha val="54000"/>
                    </a:srgbClr>
                  </a:solidFill>
                  <a:ln w="474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  <p:grpSp>
              <p:nvGrpSpPr>
                <p:cNvPr id="41" name="グループ化 40">
                  <a:extLst>
                    <a:ext uri="{FF2B5EF4-FFF2-40B4-BE49-F238E27FC236}">
                      <a16:creationId xmlns:a16="http://schemas.microsoft.com/office/drawing/2014/main" id="{B7013DAB-02BA-4F79-A947-BC8A917A8D0E}"/>
                    </a:ext>
                  </a:extLst>
                </p:cNvPr>
                <p:cNvGrpSpPr/>
                <p:nvPr/>
              </p:nvGrpSpPr>
              <p:grpSpPr>
                <a:xfrm>
                  <a:off x="7043791" y="4995106"/>
                  <a:ext cx="1398971" cy="579203"/>
                  <a:chOff x="8667214" y="2733877"/>
                  <a:chExt cx="2008907" cy="831729"/>
                </a:xfrm>
              </p:grpSpPr>
              <p:sp>
                <p:nvSpPr>
                  <p:cNvPr id="42" name="フリーフォーム: 図形 41">
                    <a:extLst>
                      <a:ext uri="{FF2B5EF4-FFF2-40B4-BE49-F238E27FC236}">
                        <a16:creationId xmlns:a16="http://schemas.microsoft.com/office/drawing/2014/main" id="{2CFB444C-05DF-44E2-A0F8-F4A762A9DD53}"/>
                      </a:ext>
                    </a:extLst>
                  </p:cNvPr>
                  <p:cNvSpPr/>
                  <p:nvPr/>
                </p:nvSpPr>
                <p:spPr>
                  <a:xfrm>
                    <a:off x="8667214" y="3182949"/>
                    <a:ext cx="2008907" cy="382657"/>
                  </a:xfrm>
                  <a:custGeom>
                    <a:avLst/>
                    <a:gdLst>
                      <a:gd name="connsiteX0" fmla="*/ 1918505 w 2008907"/>
                      <a:gd name="connsiteY0" fmla="*/ 0 h 382657"/>
                      <a:gd name="connsiteX1" fmla="*/ 1918505 w 2008907"/>
                      <a:gd name="connsiteY1" fmla="*/ 20574 h 382657"/>
                      <a:gd name="connsiteX2" fmla="*/ 1508115 w 2008907"/>
                      <a:gd name="connsiteY2" fmla="*/ 20574 h 382657"/>
                      <a:gd name="connsiteX3" fmla="*/ 1508115 w 2008907"/>
                      <a:gd name="connsiteY3" fmla="*/ 0 h 382657"/>
                      <a:gd name="connsiteX4" fmla="*/ 240444 w 2008907"/>
                      <a:gd name="connsiteY4" fmla="*/ 0 h 382657"/>
                      <a:gd name="connsiteX5" fmla="*/ 240444 w 2008907"/>
                      <a:gd name="connsiteY5" fmla="*/ 21996 h 382657"/>
                      <a:gd name="connsiteX6" fmla="*/ 1472 w 2008907"/>
                      <a:gd name="connsiteY6" fmla="*/ 21996 h 382657"/>
                      <a:gd name="connsiteX7" fmla="*/ 2183 w 2008907"/>
                      <a:gd name="connsiteY7" fmla="*/ 124155 h 382657"/>
                      <a:gd name="connsiteX8" fmla="*/ 111358 w 2008907"/>
                      <a:gd name="connsiteY8" fmla="*/ 364406 h 382657"/>
                      <a:gd name="connsiteX9" fmla="*/ 148856 w 2008907"/>
                      <a:gd name="connsiteY9" fmla="*/ 382658 h 382657"/>
                      <a:gd name="connsiteX10" fmla="*/ 1684322 w 2008907"/>
                      <a:gd name="connsiteY10" fmla="*/ 382563 h 382657"/>
                      <a:gd name="connsiteX11" fmla="*/ 1802598 w 2008907"/>
                      <a:gd name="connsiteY11" fmla="*/ 342221 h 382657"/>
                      <a:gd name="connsiteX12" fmla="*/ 1953822 w 2008907"/>
                      <a:gd name="connsiteY12" fmla="*/ 142122 h 382657"/>
                      <a:gd name="connsiteX13" fmla="*/ 2008907 w 2008907"/>
                      <a:gd name="connsiteY13" fmla="*/ 21427 h 382657"/>
                      <a:gd name="connsiteX14" fmla="*/ 1959843 w 2008907"/>
                      <a:gd name="connsiteY14" fmla="*/ 21427 h 382657"/>
                      <a:gd name="connsiteX15" fmla="*/ 1959843 w 2008907"/>
                      <a:gd name="connsiteY15" fmla="*/ 95 h 382657"/>
                      <a:gd name="connsiteX16" fmla="*/ 1918552 w 2008907"/>
                      <a:gd name="connsiteY16" fmla="*/ 95 h 382657"/>
                      <a:gd name="connsiteX17" fmla="*/ 144779 w 2008907"/>
                      <a:gd name="connsiteY17" fmla="*/ 128659 h 382657"/>
                      <a:gd name="connsiteX18" fmla="*/ 100739 w 2008907"/>
                      <a:gd name="connsiteY18" fmla="*/ 128659 h 382657"/>
                      <a:gd name="connsiteX19" fmla="*/ 100739 w 2008907"/>
                      <a:gd name="connsiteY19" fmla="*/ 77271 h 382657"/>
                      <a:gd name="connsiteX20" fmla="*/ 144779 w 2008907"/>
                      <a:gd name="connsiteY20" fmla="*/ 77271 h 382657"/>
                      <a:gd name="connsiteX21" fmla="*/ 144779 w 2008907"/>
                      <a:gd name="connsiteY21" fmla="*/ 128659 h 382657"/>
                      <a:gd name="connsiteX22" fmla="*/ 203704 w 2008907"/>
                      <a:gd name="connsiteY22" fmla="*/ 128659 h 382657"/>
                      <a:gd name="connsiteX23" fmla="*/ 159665 w 2008907"/>
                      <a:gd name="connsiteY23" fmla="*/ 128659 h 382657"/>
                      <a:gd name="connsiteX24" fmla="*/ 159665 w 2008907"/>
                      <a:gd name="connsiteY24" fmla="*/ 77271 h 382657"/>
                      <a:gd name="connsiteX25" fmla="*/ 203704 w 2008907"/>
                      <a:gd name="connsiteY25" fmla="*/ 77271 h 382657"/>
                      <a:gd name="connsiteX26" fmla="*/ 203704 w 2008907"/>
                      <a:gd name="connsiteY26" fmla="*/ 128659 h 382657"/>
                      <a:gd name="connsiteX27" fmla="*/ 262629 w 2008907"/>
                      <a:gd name="connsiteY27" fmla="*/ 128659 h 382657"/>
                      <a:gd name="connsiteX28" fmla="*/ 218590 w 2008907"/>
                      <a:gd name="connsiteY28" fmla="*/ 128659 h 382657"/>
                      <a:gd name="connsiteX29" fmla="*/ 218590 w 2008907"/>
                      <a:gd name="connsiteY29" fmla="*/ 77271 h 382657"/>
                      <a:gd name="connsiteX30" fmla="*/ 262629 w 2008907"/>
                      <a:gd name="connsiteY30" fmla="*/ 77271 h 382657"/>
                      <a:gd name="connsiteX31" fmla="*/ 262629 w 2008907"/>
                      <a:gd name="connsiteY31" fmla="*/ 128659 h 382657"/>
                      <a:gd name="connsiteX32" fmla="*/ 321554 w 2008907"/>
                      <a:gd name="connsiteY32" fmla="*/ 128659 h 382657"/>
                      <a:gd name="connsiteX33" fmla="*/ 277515 w 2008907"/>
                      <a:gd name="connsiteY33" fmla="*/ 128659 h 382657"/>
                      <a:gd name="connsiteX34" fmla="*/ 277515 w 2008907"/>
                      <a:gd name="connsiteY34" fmla="*/ 77271 h 382657"/>
                      <a:gd name="connsiteX35" fmla="*/ 321554 w 2008907"/>
                      <a:gd name="connsiteY35" fmla="*/ 77271 h 382657"/>
                      <a:gd name="connsiteX36" fmla="*/ 321554 w 2008907"/>
                      <a:gd name="connsiteY36" fmla="*/ 128659 h 382657"/>
                      <a:gd name="connsiteX37" fmla="*/ 380480 w 2008907"/>
                      <a:gd name="connsiteY37" fmla="*/ 128659 h 382657"/>
                      <a:gd name="connsiteX38" fmla="*/ 336440 w 2008907"/>
                      <a:gd name="connsiteY38" fmla="*/ 128659 h 382657"/>
                      <a:gd name="connsiteX39" fmla="*/ 336440 w 2008907"/>
                      <a:gd name="connsiteY39" fmla="*/ 77271 h 382657"/>
                      <a:gd name="connsiteX40" fmla="*/ 380480 w 2008907"/>
                      <a:gd name="connsiteY40" fmla="*/ 77271 h 382657"/>
                      <a:gd name="connsiteX41" fmla="*/ 380480 w 2008907"/>
                      <a:gd name="connsiteY41" fmla="*/ 128659 h 382657"/>
                      <a:gd name="connsiteX42" fmla="*/ 439357 w 2008907"/>
                      <a:gd name="connsiteY42" fmla="*/ 128659 h 382657"/>
                      <a:gd name="connsiteX43" fmla="*/ 395317 w 2008907"/>
                      <a:gd name="connsiteY43" fmla="*/ 128659 h 382657"/>
                      <a:gd name="connsiteX44" fmla="*/ 395317 w 2008907"/>
                      <a:gd name="connsiteY44" fmla="*/ 77271 h 382657"/>
                      <a:gd name="connsiteX45" fmla="*/ 439357 w 2008907"/>
                      <a:gd name="connsiteY45" fmla="*/ 77271 h 382657"/>
                      <a:gd name="connsiteX46" fmla="*/ 439357 w 2008907"/>
                      <a:gd name="connsiteY46" fmla="*/ 128659 h 3826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</a:cxnLst>
                    <a:rect l="l" t="t" r="r" b="b"/>
                    <a:pathLst>
                      <a:path w="2008907" h="382657">
                        <a:moveTo>
                          <a:pt x="1918505" y="0"/>
                        </a:moveTo>
                        <a:lnTo>
                          <a:pt x="1918505" y="20574"/>
                        </a:lnTo>
                        <a:lnTo>
                          <a:pt x="1508115" y="20574"/>
                        </a:lnTo>
                        <a:lnTo>
                          <a:pt x="1508115" y="0"/>
                        </a:lnTo>
                        <a:lnTo>
                          <a:pt x="240444" y="0"/>
                        </a:lnTo>
                        <a:lnTo>
                          <a:pt x="240444" y="21996"/>
                        </a:lnTo>
                        <a:lnTo>
                          <a:pt x="1472" y="21996"/>
                        </a:lnTo>
                        <a:cubicBezTo>
                          <a:pt x="1472" y="57408"/>
                          <a:pt x="-2273" y="91350"/>
                          <a:pt x="2183" y="124155"/>
                        </a:cubicBezTo>
                        <a:cubicBezTo>
                          <a:pt x="14461" y="214700"/>
                          <a:pt x="56984" y="292350"/>
                          <a:pt x="111358" y="364406"/>
                        </a:cubicBezTo>
                        <a:cubicBezTo>
                          <a:pt x="121503" y="377870"/>
                          <a:pt x="132217" y="382658"/>
                          <a:pt x="148856" y="382658"/>
                        </a:cubicBezTo>
                        <a:cubicBezTo>
                          <a:pt x="660694" y="382231"/>
                          <a:pt x="1172484" y="382184"/>
                          <a:pt x="1684322" y="382563"/>
                        </a:cubicBezTo>
                        <a:cubicBezTo>
                          <a:pt x="1728930" y="382563"/>
                          <a:pt x="1767803" y="368957"/>
                          <a:pt x="1802598" y="342221"/>
                        </a:cubicBezTo>
                        <a:cubicBezTo>
                          <a:pt x="1871242" y="289363"/>
                          <a:pt x="1915661" y="217876"/>
                          <a:pt x="1953822" y="142122"/>
                        </a:cubicBezTo>
                        <a:cubicBezTo>
                          <a:pt x="1973069" y="103960"/>
                          <a:pt x="1989424" y="64377"/>
                          <a:pt x="2008907" y="21427"/>
                        </a:cubicBezTo>
                        <a:lnTo>
                          <a:pt x="1959843" y="21427"/>
                        </a:lnTo>
                        <a:lnTo>
                          <a:pt x="1959843" y="95"/>
                        </a:lnTo>
                        <a:lnTo>
                          <a:pt x="1918552" y="95"/>
                        </a:lnTo>
                        <a:close/>
                        <a:moveTo>
                          <a:pt x="144779" y="128659"/>
                        </a:moveTo>
                        <a:lnTo>
                          <a:pt x="100739" y="128659"/>
                        </a:lnTo>
                        <a:lnTo>
                          <a:pt x="100739" y="77271"/>
                        </a:lnTo>
                        <a:lnTo>
                          <a:pt x="144779" y="77271"/>
                        </a:lnTo>
                        <a:lnTo>
                          <a:pt x="144779" y="128659"/>
                        </a:lnTo>
                        <a:close/>
                        <a:moveTo>
                          <a:pt x="203704" y="128659"/>
                        </a:moveTo>
                        <a:lnTo>
                          <a:pt x="159665" y="128659"/>
                        </a:lnTo>
                        <a:lnTo>
                          <a:pt x="159665" y="77271"/>
                        </a:lnTo>
                        <a:lnTo>
                          <a:pt x="203704" y="77271"/>
                        </a:lnTo>
                        <a:lnTo>
                          <a:pt x="203704" y="128659"/>
                        </a:lnTo>
                        <a:close/>
                        <a:moveTo>
                          <a:pt x="262629" y="128659"/>
                        </a:moveTo>
                        <a:lnTo>
                          <a:pt x="218590" y="128659"/>
                        </a:lnTo>
                        <a:lnTo>
                          <a:pt x="218590" y="77271"/>
                        </a:lnTo>
                        <a:lnTo>
                          <a:pt x="262629" y="77271"/>
                        </a:lnTo>
                        <a:lnTo>
                          <a:pt x="262629" y="128659"/>
                        </a:lnTo>
                        <a:close/>
                        <a:moveTo>
                          <a:pt x="321554" y="128659"/>
                        </a:moveTo>
                        <a:lnTo>
                          <a:pt x="277515" y="128659"/>
                        </a:lnTo>
                        <a:lnTo>
                          <a:pt x="277515" y="77271"/>
                        </a:lnTo>
                        <a:lnTo>
                          <a:pt x="321554" y="77271"/>
                        </a:lnTo>
                        <a:lnTo>
                          <a:pt x="321554" y="128659"/>
                        </a:lnTo>
                        <a:close/>
                        <a:moveTo>
                          <a:pt x="380480" y="128659"/>
                        </a:moveTo>
                        <a:lnTo>
                          <a:pt x="336440" y="128659"/>
                        </a:lnTo>
                        <a:lnTo>
                          <a:pt x="336440" y="77271"/>
                        </a:lnTo>
                        <a:lnTo>
                          <a:pt x="380480" y="77271"/>
                        </a:lnTo>
                        <a:lnTo>
                          <a:pt x="380480" y="128659"/>
                        </a:lnTo>
                        <a:close/>
                        <a:moveTo>
                          <a:pt x="439357" y="128659"/>
                        </a:moveTo>
                        <a:lnTo>
                          <a:pt x="395317" y="128659"/>
                        </a:lnTo>
                        <a:lnTo>
                          <a:pt x="395317" y="77271"/>
                        </a:lnTo>
                        <a:lnTo>
                          <a:pt x="439357" y="77271"/>
                        </a:lnTo>
                        <a:lnTo>
                          <a:pt x="439357" y="128659"/>
                        </a:lnTo>
                        <a:close/>
                      </a:path>
                    </a:pathLst>
                  </a:custGeom>
                  <a:solidFill>
                    <a:srgbClr val="23759B"/>
                  </a:solidFill>
                  <a:ln w="474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grpSp>
                <p:nvGrpSpPr>
                  <p:cNvPr id="43" name="グラフィックス 30">
                    <a:extLst>
                      <a:ext uri="{FF2B5EF4-FFF2-40B4-BE49-F238E27FC236}">
                        <a16:creationId xmlns:a16="http://schemas.microsoft.com/office/drawing/2014/main" id="{3D0A115F-2A0B-41EA-A55D-114F375AECB5}"/>
                      </a:ext>
                    </a:extLst>
                  </p:cNvPr>
                  <p:cNvGrpSpPr/>
                  <p:nvPr/>
                </p:nvGrpSpPr>
                <p:grpSpPr>
                  <a:xfrm>
                    <a:off x="8905856" y="2733877"/>
                    <a:ext cx="1719351" cy="468034"/>
                    <a:chOff x="8905856" y="2733877"/>
                    <a:chExt cx="1719351" cy="468034"/>
                  </a:xfrm>
                  <a:solidFill>
                    <a:srgbClr val="183245"/>
                  </a:solidFill>
                </p:grpSpPr>
                <p:sp>
                  <p:nvSpPr>
                    <p:cNvPr id="45" name="フリーフォーム: 図形 44">
                      <a:extLst>
                        <a:ext uri="{FF2B5EF4-FFF2-40B4-BE49-F238E27FC236}">
                          <a16:creationId xmlns:a16="http://schemas.microsoft.com/office/drawing/2014/main" id="{FD54D3EF-51D7-4DA2-BB59-E1C9330085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583917" y="3112031"/>
                      <a:ext cx="41290" cy="89833"/>
                    </a:xfrm>
                    <a:custGeom>
                      <a:avLst/>
                      <a:gdLst>
                        <a:gd name="connsiteX0" fmla="*/ 0 w 41290"/>
                        <a:gd name="connsiteY0" fmla="*/ 0 h 89833"/>
                        <a:gd name="connsiteX1" fmla="*/ 41290 w 41290"/>
                        <a:gd name="connsiteY1" fmla="*/ 0 h 89833"/>
                        <a:gd name="connsiteX2" fmla="*/ 41290 w 41290"/>
                        <a:gd name="connsiteY2" fmla="*/ 89833 h 89833"/>
                        <a:gd name="connsiteX3" fmla="*/ 0 w 41290"/>
                        <a:gd name="connsiteY3" fmla="*/ 89833 h 898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1290" h="89833">
                          <a:moveTo>
                            <a:pt x="0" y="0"/>
                          </a:moveTo>
                          <a:lnTo>
                            <a:pt x="41290" y="0"/>
                          </a:lnTo>
                          <a:lnTo>
                            <a:pt x="41290" y="89833"/>
                          </a:lnTo>
                          <a:lnTo>
                            <a:pt x="0" y="89833"/>
                          </a:lnTo>
                          <a:close/>
                        </a:path>
                      </a:pathLst>
                    </a:custGeom>
                    <a:solidFill>
                      <a:srgbClr val="183245"/>
                    </a:solidFill>
                    <a:ln w="474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ja-JP" altLang="en-US"/>
                    </a:p>
                  </p:txBody>
                </p:sp>
                <p:sp>
                  <p:nvSpPr>
                    <p:cNvPr id="46" name="フリーフォーム: 図形 45">
                      <a:extLst>
                        <a:ext uri="{FF2B5EF4-FFF2-40B4-BE49-F238E27FC236}">
                          <a16:creationId xmlns:a16="http://schemas.microsoft.com/office/drawing/2014/main" id="{670DFEE3-895B-4E66-8B55-99FCDD0881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905856" y="2733877"/>
                      <a:ext cx="1267671" cy="468034"/>
                    </a:xfrm>
                    <a:custGeom>
                      <a:avLst/>
                      <a:gdLst>
                        <a:gd name="connsiteX0" fmla="*/ 1267672 w 1267671"/>
                        <a:gd name="connsiteY0" fmla="*/ 468035 h 468034"/>
                        <a:gd name="connsiteX1" fmla="*/ 1267672 w 1267671"/>
                        <a:gd name="connsiteY1" fmla="*/ 334019 h 468034"/>
                        <a:gd name="connsiteX2" fmla="*/ 856618 w 1267671"/>
                        <a:gd name="connsiteY2" fmla="*/ 334019 h 468034"/>
                        <a:gd name="connsiteX3" fmla="*/ 856618 w 1267671"/>
                        <a:gd name="connsiteY3" fmla="*/ 138329 h 468034"/>
                        <a:gd name="connsiteX4" fmla="*/ 779205 w 1267671"/>
                        <a:gd name="connsiteY4" fmla="*/ 138329 h 468034"/>
                        <a:gd name="connsiteX5" fmla="*/ 778826 w 1267671"/>
                        <a:gd name="connsiteY5" fmla="*/ 29960 h 468034"/>
                        <a:gd name="connsiteX6" fmla="*/ 778826 w 1267671"/>
                        <a:gd name="connsiteY6" fmla="*/ 0 h 468034"/>
                        <a:gd name="connsiteX7" fmla="*/ 758204 w 1267671"/>
                        <a:gd name="connsiteY7" fmla="*/ 0 h 468034"/>
                        <a:gd name="connsiteX8" fmla="*/ 758204 w 1267671"/>
                        <a:gd name="connsiteY8" fmla="*/ 128469 h 468034"/>
                        <a:gd name="connsiteX9" fmla="*/ 755834 w 1267671"/>
                        <a:gd name="connsiteY9" fmla="*/ 138092 h 468034"/>
                        <a:gd name="connsiteX10" fmla="*/ 748865 w 1267671"/>
                        <a:gd name="connsiteY10" fmla="*/ 137381 h 468034"/>
                        <a:gd name="connsiteX11" fmla="*/ 747443 w 1267671"/>
                        <a:gd name="connsiteY11" fmla="*/ 115527 h 468034"/>
                        <a:gd name="connsiteX12" fmla="*/ 747443 w 1267671"/>
                        <a:gd name="connsiteY12" fmla="*/ 23229 h 468034"/>
                        <a:gd name="connsiteX13" fmla="*/ 745784 w 1267671"/>
                        <a:gd name="connsiteY13" fmla="*/ 11946 h 468034"/>
                        <a:gd name="connsiteX14" fmla="*/ 745784 w 1267671"/>
                        <a:gd name="connsiteY14" fmla="*/ 0 h 468034"/>
                        <a:gd name="connsiteX15" fmla="*/ 725163 w 1267671"/>
                        <a:gd name="connsiteY15" fmla="*/ 0 h 468034"/>
                        <a:gd name="connsiteX16" fmla="*/ 725163 w 1267671"/>
                        <a:gd name="connsiteY16" fmla="*/ 138424 h 468034"/>
                        <a:gd name="connsiteX17" fmla="*/ 539997 w 1267671"/>
                        <a:gd name="connsiteY17" fmla="*/ 138424 h 468034"/>
                        <a:gd name="connsiteX18" fmla="*/ 539997 w 1267671"/>
                        <a:gd name="connsiteY18" fmla="*/ 291923 h 468034"/>
                        <a:gd name="connsiteX19" fmla="*/ 281826 w 1267671"/>
                        <a:gd name="connsiteY19" fmla="*/ 291923 h 468034"/>
                        <a:gd name="connsiteX20" fmla="*/ 281826 w 1267671"/>
                        <a:gd name="connsiteY20" fmla="*/ 366919 h 468034"/>
                        <a:gd name="connsiteX21" fmla="*/ 129702 w 1267671"/>
                        <a:gd name="connsiteY21" fmla="*/ 366208 h 468034"/>
                        <a:gd name="connsiteX22" fmla="*/ 111593 w 1267671"/>
                        <a:gd name="connsiteY22" fmla="*/ 350611 h 468034"/>
                        <a:gd name="connsiteX23" fmla="*/ 84477 w 1267671"/>
                        <a:gd name="connsiteY23" fmla="*/ 260162 h 468034"/>
                        <a:gd name="connsiteX24" fmla="*/ 71440 w 1267671"/>
                        <a:gd name="connsiteY24" fmla="*/ 244139 h 468034"/>
                        <a:gd name="connsiteX25" fmla="*/ 0 w 1267671"/>
                        <a:gd name="connsiteY25" fmla="*/ 243380 h 468034"/>
                        <a:gd name="connsiteX26" fmla="*/ 0 w 1267671"/>
                        <a:gd name="connsiteY26" fmla="*/ 468035 h 468034"/>
                        <a:gd name="connsiteX27" fmla="*/ 1267672 w 1267671"/>
                        <a:gd name="connsiteY27" fmla="*/ 468035 h 4680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</a:cxnLst>
                      <a:rect l="l" t="t" r="r" b="b"/>
                      <a:pathLst>
                        <a:path w="1267671" h="468034">
                          <a:moveTo>
                            <a:pt x="1267672" y="468035"/>
                          </a:moveTo>
                          <a:lnTo>
                            <a:pt x="1267672" y="334019"/>
                          </a:lnTo>
                          <a:lnTo>
                            <a:pt x="856618" y="334019"/>
                          </a:lnTo>
                          <a:lnTo>
                            <a:pt x="856618" y="138329"/>
                          </a:lnTo>
                          <a:lnTo>
                            <a:pt x="779205" y="138329"/>
                          </a:lnTo>
                          <a:cubicBezTo>
                            <a:pt x="779205" y="100310"/>
                            <a:pt x="779584" y="65040"/>
                            <a:pt x="778826" y="29960"/>
                          </a:cubicBezTo>
                          <a:lnTo>
                            <a:pt x="778826" y="0"/>
                          </a:lnTo>
                          <a:lnTo>
                            <a:pt x="758204" y="0"/>
                          </a:lnTo>
                          <a:lnTo>
                            <a:pt x="758204" y="128469"/>
                          </a:lnTo>
                          <a:cubicBezTo>
                            <a:pt x="757446" y="131693"/>
                            <a:pt x="756498" y="134869"/>
                            <a:pt x="755834" y="138092"/>
                          </a:cubicBezTo>
                          <a:cubicBezTo>
                            <a:pt x="753511" y="137855"/>
                            <a:pt x="751188" y="137618"/>
                            <a:pt x="748865" y="137381"/>
                          </a:cubicBezTo>
                          <a:cubicBezTo>
                            <a:pt x="748391" y="130081"/>
                            <a:pt x="747491" y="122828"/>
                            <a:pt x="747443" y="115527"/>
                          </a:cubicBezTo>
                          <a:cubicBezTo>
                            <a:pt x="747254" y="84761"/>
                            <a:pt x="747159" y="53995"/>
                            <a:pt x="747443" y="23229"/>
                          </a:cubicBezTo>
                          <a:cubicBezTo>
                            <a:pt x="747443" y="18536"/>
                            <a:pt x="747064" y="14648"/>
                            <a:pt x="745784" y="11946"/>
                          </a:cubicBezTo>
                          <a:lnTo>
                            <a:pt x="745784" y="0"/>
                          </a:lnTo>
                          <a:lnTo>
                            <a:pt x="725163" y="0"/>
                          </a:lnTo>
                          <a:lnTo>
                            <a:pt x="725163" y="138424"/>
                          </a:lnTo>
                          <a:lnTo>
                            <a:pt x="539997" y="138424"/>
                          </a:lnTo>
                          <a:lnTo>
                            <a:pt x="539997" y="291923"/>
                          </a:lnTo>
                          <a:lnTo>
                            <a:pt x="281826" y="291923"/>
                          </a:lnTo>
                          <a:lnTo>
                            <a:pt x="281826" y="366919"/>
                          </a:lnTo>
                          <a:cubicBezTo>
                            <a:pt x="228969" y="366919"/>
                            <a:pt x="179335" y="367488"/>
                            <a:pt x="129702" y="366208"/>
                          </a:cubicBezTo>
                          <a:cubicBezTo>
                            <a:pt x="123349" y="366066"/>
                            <a:pt x="113868" y="357343"/>
                            <a:pt x="111593" y="350611"/>
                          </a:cubicBezTo>
                          <a:cubicBezTo>
                            <a:pt x="101495" y="320793"/>
                            <a:pt x="94005" y="290169"/>
                            <a:pt x="84477" y="260162"/>
                          </a:cubicBezTo>
                          <a:cubicBezTo>
                            <a:pt x="82486" y="253809"/>
                            <a:pt x="76276" y="244470"/>
                            <a:pt x="71440" y="244139"/>
                          </a:cubicBezTo>
                          <a:cubicBezTo>
                            <a:pt x="48354" y="242432"/>
                            <a:pt x="25078" y="243380"/>
                            <a:pt x="0" y="243380"/>
                          </a:cubicBezTo>
                          <a:lnTo>
                            <a:pt x="0" y="468035"/>
                          </a:lnTo>
                          <a:lnTo>
                            <a:pt x="1267672" y="468035"/>
                          </a:lnTo>
                          <a:close/>
                        </a:path>
                      </a:pathLst>
                    </a:custGeom>
                    <a:solidFill>
                      <a:srgbClr val="183245"/>
                    </a:solidFill>
                    <a:ln w="474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ja-JP" altLang="en-US"/>
                    </a:p>
                  </p:txBody>
                </p:sp>
              </p:grpSp>
              <p:sp>
                <p:nvSpPr>
                  <p:cNvPr id="44" name="フリーフォーム: 図形 43">
                    <a:extLst>
                      <a:ext uri="{FF2B5EF4-FFF2-40B4-BE49-F238E27FC236}">
                        <a16:creationId xmlns:a16="http://schemas.microsoft.com/office/drawing/2014/main" id="{88740D6A-7A90-489F-B7A2-11886217DCD5}"/>
                      </a:ext>
                    </a:extLst>
                  </p:cNvPr>
                  <p:cNvSpPr/>
                  <p:nvPr/>
                </p:nvSpPr>
                <p:spPr>
                  <a:xfrm>
                    <a:off x="8686179" y="3373472"/>
                    <a:ext cx="1910158" cy="191328"/>
                  </a:xfrm>
                  <a:custGeom>
                    <a:avLst/>
                    <a:gdLst>
                      <a:gd name="connsiteX0" fmla="*/ 0 w 1910158"/>
                      <a:gd name="connsiteY0" fmla="*/ 0 h 191328"/>
                      <a:gd name="connsiteX1" fmla="*/ 94053 w 1910158"/>
                      <a:gd name="connsiteY1" fmla="*/ 173078 h 191328"/>
                      <a:gd name="connsiteX2" fmla="*/ 131550 w 1910158"/>
                      <a:gd name="connsiteY2" fmla="*/ 191329 h 191328"/>
                      <a:gd name="connsiteX3" fmla="*/ 1667016 w 1910158"/>
                      <a:gd name="connsiteY3" fmla="*/ 191234 h 191328"/>
                      <a:gd name="connsiteX4" fmla="*/ 1785293 w 1910158"/>
                      <a:gd name="connsiteY4" fmla="*/ 150892 h 191328"/>
                      <a:gd name="connsiteX5" fmla="*/ 1910159 w 1910158"/>
                      <a:gd name="connsiteY5" fmla="*/ 47 h 191328"/>
                      <a:gd name="connsiteX6" fmla="*/ 0 w 1910158"/>
                      <a:gd name="connsiteY6" fmla="*/ 47 h 1913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910158" h="191328">
                        <a:moveTo>
                          <a:pt x="0" y="0"/>
                        </a:moveTo>
                        <a:cubicBezTo>
                          <a:pt x="19768" y="62765"/>
                          <a:pt x="53616" y="119462"/>
                          <a:pt x="94053" y="173078"/>
                        </a:cubicBezTo>
                        <a:cubicBezTo>
                          <a:pt x="104197" y="186541"/>
                          <a:pt x="114911" y="191329"/>
                          <a:pt x="131550" y="191329"/>
                        </a:cubicBezTo>
                        <a:cubicBezTo>
                          <a:pt x="643388" y="190902"/>
                          <a:pt x="1155178" y="190855"/>
                          <a:pt x="1667016" y="191234"/>
                        </a:cubicBezTo>
                        <a:cubicBezTo>
                          <a:pt x="1711625" y="191234"/>
                          <a:pt x="1750497" y="177629"/>
                          <a:pt x="1785293" y="150892"/>
                        </a:cubicBezTo>
                        <a:cubicBezTo>
                          <a:pt x="1838814" y="109696"/>
                          <a:pt x="1877544" y="57124"/>
                          <a:pt x="1910159" y="47"/>
                        </a:cubicBezTo>
                        <a:lnTo>
                          <a:pt x="0" y="47"/>
                        </a:lnTo>
                        <a:close/>
                      </a:path>
                    </a:pathLst>
                  </a:custGeom>
                  <a:solidFill>
                    <a:srgbClr val="5893C9">
                      <a:alpha val="54000"/>
                    </a:srgbClr>
                  </a:solidFill>
                  <a:ln w="474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</p:grpSp>
        </p:grp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95924010-A6C3-4B6D-A9A1-13E707E10F38}"/>
                </a:ext>
              </a:extLst>
            </p:cNvPr>
            <p:cNvSpPr txBox="1"/>
            <p:nvPr/>
          </p:nvSpPr>
          <p:spPr>
            <a:xfrm>
              <a:off x="2061361" y="2605521"/>
              <a:ext cx="28921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b="1" dirty="0" err="1"/>
                <a:t>p</a:t>
              </a:r>
              <a:r>
                <a:rPr kumimoji="1" lang="en-US" altLang="ja-JP" b="1" dirty="0" err="1"/>
                <a:t>thread</a:t>
              </a:r>
              <a:endParaRPr kumimoji="1" lang="en-US" altLang="ja-JP" b="1" dirty="0"/>
            </a:p>
            <a:p>
              <a:r>
                <a:rPr lang="ja-JP" altLang="en-US" b="1" dirty="0"/>
                <a:t>          既存</a:t>
              </a:r>
              <a:r>
                <a:rPr lang="en-US" altLang="ja-JP" b="1" dirty="0"/>
                <a:t>DPDK</a:t>
              </a:r>
              <a:r>
                <a:rPr lang="ja-JP" altLang="en-US" b="1" dirty="0"/>
                <a:t>スレッド</a:t>
              </a:r>
              <a:endParaRPr kumimoji="1" lang="ja-JP" altLang="en-US" b="1" dirty="0"/>
            </a:p>
          </p:txBody>
        </p:sp>
        <p:grpSp>
          <p:nvGrpSpPr>
            <p:cNvPr id="58" name="グループ化 57">
              <a:extLst>
                <a:ext uri="{FF2B5EF4-FFF2-40B4-BE49-F238E27FC236}">
                  <a16:creationId xmlns:a16="http://schemas.microsoft.com/office/drawing/2014/main" id="{3BE1ACA5-B5E5-4E96-8227-0EE647CB5047}"/>
                </a:ext>
              </a:extLst>
            </p:cNvPr>
            <p:cNvGrpSpPr/>
            <p:nvPr/>
          </p:nvGrpSpPr>
          <p:grpSpPr>
            <a:xfrm>
              <a:off x="2274774" y="3058953"/>
              <a:ext cx="2001533" cy="2028668"/>
              <a:chOff x="2222099" y="3021197"/>
              <a:chExt cx="2001533" cy="2028668"/>
            </a:xfrm>
            <a:solidFill>
              <a:schemeClr val="tx1">
                <a:lumMod val="65000"/>
                <a:lumOff val="35000"/>
              </a:schemeClr>
            </a:solidFill>
          </p:grpSpPr>
          <p:grpSp>
            <p:nvGrpSpPr>
              <p:cNvPr id="59" name="グループ化 58">
                <a:extLst>
                  <a:ext uri="{FF2B5EF4-FFF2-40B4-BE49-F238E27FC236}">
                    <a16:creationId xmlns:a16="http://schemas.microsoft.com/office/drawing/2014/main" id="{8B1FB17F-E472-438E-B3F3-3EAEA2A27754}"/>
                  </a:ext>
                </a:extLst>
              </p:cNvPr>
              <p:cNvGrpSpPr/>
              <p:nvPr/>
            </p:nvGrpSpPr>
            <p:grpSpPr>
              <a:xfrm>
                <a:off x="2222099" y="3450499"/>
                <a:ext cx="2001533" cy="1599366"/>
                <a:chOff x="2222099" y="3450499"/>
                <a:chExt cx="2001533" cy="1599366"/>
              </a:xfrm>
              <a:grpFill/>
            </p:grpSpPr>
            <p:pic>
              <p:nvPicPr>
                <p:cNvPr id="61" name="グラフィックス 60">
                  <a:extLst>
                    <a:ext uri="{FF2B5EF4-FFF2-40B4-BE49-F238E27FC236}">
                      <a16:creationId xmlns:a16="http://schemas.microsoft.com/office/drawing/2014/main" id="{A176224E-0292-4317-A31D-5ACEB34B5C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31713" y="3450499"/>
                  <a:ext cx="1183406" cy="499598"/>
                </a:xfrm>
                <a:prstGeom prst="rect">
                  <a:avLst/>
                </a:prstGeom>
              </p:spPr>
            </p:pic>
            <p:pic>
              <p:nvPicPr>
                <p:cNvPr id="62" name="グラフィックス 61">
                  <a:extLst>
                    <a:ext uri="{FF2B5EF4-FFF2-40B4-BE49-F238E27FC236}">
                      <a16:creationId xmlns:a16="http://schemas.microsoft.com/office/drawing/2014/main" id="{ED59AE52-0047-4C0F-B531-B54F1CF0C4E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040226" y="3906515"/>
                  <a:ext cx="1183406" cy="499598"/>
                </a:xfrm>
                <a:prstGeom prst="rect">
                  <a:avLst/>
                </a:prstGeom>
              </p:spPr>
            </p:pic>
            <p:pic>
              <p:nvPicPr>
                <p:cNvPr id="63" name="グラフィックス 62">
                  <a:extLst>
                    <a:ext uri="{FF2B5EF4-FFF2-40B4-BE49-F238E27FC236}">
                      <a16:creationId xmlns:a16="http://schemas.microsoft.com/office/drawing/2014/main" id="{502F08F4-646D-4182-8B71-391E9D1E65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22099" y="4631110"/>
                  <a:ext cx="991912" cy="418755"/>
                </a:xfrm>
                <a:prstGeom prst="rect">
                  <a:avLst/>
                </a:prstGeom>
              </p:spPr>
            </p:pic>
          </p:grpSp>
          <p:cxnSp>
            <p:nvCxnSpPr>
              <p:cNvPr id="60" name="直線コネクタ 59">
                <a:extLst>
                  <a:ext uri="{FF2B5EF4-FFF2-40B4-BE49-F238E27FC236}">
                    <a16:creationId xmlns:a16="http://schemas.microsoft.com/office/drawing/2014/main" id="{C0D56189-942E-4336-B7F9-DA847E1E5BD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446020" y="3021197"/>
                <a:ext cx="194310" cy="369332"/>
              </a:xfrm>
              <a:prstGeom prst="line">
                <a:avLst/>
              </a:prstGeom>
              <a:grpFill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D2E8DD21-F394-4B1B-92B4-7DA27FB83462}"/>
                </a:ext>
              </a:extLst>
            </p:cNvPr>
            <p:cNvSpPr txBox="1"/>
            <p:nvPr/>
          </p:nvSpPr>
          <p:spPr>
            <a:xfrm>
              <a:off x="766024" y="4939042"/>
              <a:ext cx="15793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b="1" dirty="0"/>
                <a:t>制御困難</a:t>
              </a:r>
              <a:endParaRPr kumimoji="1" lang="en-US" altLang="ja-JP" b="1" dirty="0"/>
            </a:p>
          </p:txBody>
        </p:sp>
      </p:grpSp>
      <p:sp>
        <p:nvSpPr>
          <p:cNvPr id="67" name="スライド番号プレースホルダー 66">
            <a:extLst>
              <a:ext uri="{FF2B5EF4-FFF2-40B4-BE49-F238E27FC236}">
                <a16:creationId xmlns:a16="http://schemas.microsoft.com/office/drawing/2014/main" id="{1E511755-CF41-6D7D-DB37-8D29E9BC0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1F03-9459-BF47-85FC-929A1BD0B055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5441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06051BB1-CBDB-67FD-D4B2-2C6D149D9E55}"/>
              </a:ext>
            </a:extLst>
          </p:cNvPr>
          <p:cNvGrpSpPr/>
          <p:nvPr/>
        </p:nvGrpSpPr>
        <p:grpSpPr>
          <a:xfrm>
            <a:off x="220717" y="440112"/>
            <a:ext cx="11887086" cy="6160861"/>
            <a:chOff x="220717" y="440112"/>
            <a:chExt cx="11887086" cy="616086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FE497C9-979D-4FAE-C39F-9115B653C966}"/>
                </a:ext>
              </a:extLst>
            </p:cNvPr>
            <p:cNvSpPr txBox="1"/>
            <p:nvPr/>
          </p:nvSpPr>
          <p:spPr>
            <a:xfrm>
              <a:off x="220717" y="5449615"/>
              <a:ext cx="1569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>
                  <a:latin typeface="Meiryo" panose="020B0604030504040204" pitchFamily="34" charset="-128"/>
                  <a:ea typeface="Meiryo" panose="020B0604030504040204" pitchFamily="34" charset="-128"/>
                </a:rPr>
                <a:t>更新スレッド</a:t>
              </a:r>
              <a:endParaRPr kumimoji="1" lang="ja-JP" altLang="en-US"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CE2371F7-B3FA-9BAC-311C-E281B1A01529}"/>
                </a:ext>
              </a:extLst>
            </p:cNvPr>
            <p:cNvCxnSpPr/>
            <p:nvPr/>
          </p:nvCxnSpPr>
          <p:spPr>
            <a:xfrm>
              <a:off x="1986455" y="2031231"/>
              <a:ext cx="0" cy="4054259"/>
            </a:xfrm>
            <a:prstGeom prst="line">
              <a:avLst/>
            </a:prstGeom>
            <a:ln w="28575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40468630-BBBA-B7EA-EF38-57561F674D46}"/>
                </a:ext>
              </a:extLst>
            </p:cNvPr>
            <p:cNvCxnSpPr/>
            <p:nvPr/>
          </p:nvCxnSpPr>
          <p:spPr>
            <a:xfrm>
              <a:off x="1996966" y="5634281"/>
              <a:ext cx="6831724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5" name="グループ化 54">
              <a:extLst>
                <a:ext uri="{FF2B5EF4-FFF2-40B4-BE49-F238E27FC236}">
                  <a16:creationId xmlns:a16="http://schemas.microsoft.com/office/drawing/2014/main" id="{8E75BFF5-107F-AD78-379C-713D06CF558B}"/>
                </a:ext>
              </a:extLst>
            </p:cNvPr>
            <p:cNvGrpSpPr/>
            <p:nvPr/>
          </p:nvGrpSpPr>
          <p:grpSpPr>
            <a:xfrm>
              <a:off x="788334" y="1506022"/>
              <a:ext cx="1198121" cy="369332"/>
              <a:chOff x="4251438" y="1441709"/>
              <a:chExt cx="1198121" cy="369332"/>
            </a:xfrm>
          </p:grpSpPr>
          <p:cxnSp>
            <p:nvCxnSpPr>
              <p:cNvPr id="14" name="直線コネクタ 13">
                <a:extLst>
                  <a:ext uri="{FF2B5EF4-FFF2-40B4-BE49-F238E27FC236}">
                    <a16:creationId xmlns:a16="http://schemas.microsoft.com/office/drawing/2014/main" id="{A86035ED-24BD-5E65-9D8B-721263B508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51438" y="1611346"/>
                <a:ext cx="551790" cy="0"/>
              </a:xfrm>
              <a:prstGeom prst="line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5FED2D67-4298-057C-8380-F6722289F769}"/>
                  </a:ext>
                </a:extLst>
              </p:cNvPr>
              <p:cNvSpPr txBox="1"/>
              <p:nvPr/>
            </p:nvSpPr>
            <p:spPr>
              <a:xfrm>
                <a:off x="4803228" y="1441709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>
                    <a:latin typeface="Meiryo" panose="020B0604030504040204" pitchFamily="34" charset="-128"/>
                    <a:ea typeface="Meiryo" panose="020B0604030504040204" pitchFamily="34" charset="-128"/>
                  </a:rPr>
                  <a:t>時間</a:t>
                </a:r>
              </a:p>
            </p:txBody>
          </p:sp>
        </p:grp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F60243F8-C4C5-77B8-9FB7-477FC34B8B2B}"/>
                </a:ext>
              </a:extLst>
            </p:cNvPr>
            <p:cNvSpPr txBox="1"/>
            <p:nvPr/>
          </p:nvSpPr>
          <p:spPr>
            <a:xfrm>
              <a:off x="559534" y="4887311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>
                  <a:latin typeface="Meiryo" panose="020B0604030504040204" pitchFamily="34" charset="-128"/>
                  <a:ea typeface="Meiryo" panose="020B0604030504040204" pitchFamily="34" charset="-128"/>
                </a:rPr>
                <a:t>データ</a:t>
              </a:r>
            </a:p>
          </p:txBody>
        </p:sp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703B8AD9-B2B3-F577-C106-ECA87CC0DAB7}"/>
                </a:ext>
              </a:extLst>
            </p:cNvPr>
            <p:cNvGrpSpPr/>
            <p:nvPr/>
          </p:nvGrpSpPr>
          <p:grpSpPr>
            <a:xfrm>
              <a:off x="220717" y="2364828"/>
              <a:ext cx="8607973" cy="369332"/>
              <a:chOff x="220717" y="2364828"/>
              <a:chExt cx="8607973" cy="369332"/>
            </a:xfrm>
          </p:grpSpPr>
          <p:sp>
            <p:nvSpPr>
              <p:cNvPr id="3" name="テキスト ボックス 2">
                <a:extLst>
                  <a:ext uri="{FF2B5EF4-FFF2-40B4-BE49-F238E27FC236}">
                    <a16:creationId xmlns:a16="http://schemas.microsoft.com/office/drawing/2014/main" id="{BE656069-40FE-AF18-D670-6E54A7F8C165}"/>
                  </a:ext>
                </a:extLst>
              </p:cNvPr>
              <p:cNvSpPr txBox="1"/>
              <p:nvPr/>
            </p:nvSpPr>
            <p:spPr>
              <a:xfrm>
                <a:off x="220717" y="2364828"/>
                <a:ext cx="15696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>
                    <a:latin typeface="Meiryo" panose="020B0604030504040204" pitchFamily="34" charset="-128"/>
                    <a:ea typeface="Meiryo" panose="020B0604030504040204" pitchFamily="34" charset="-128"/>
                  </a:rPr>
                  <a:t>参照スレッド</a:t>
                </a:r>
                <a:endParaRPr kumimoji="1" lang="ja-JP" altLang="en-US">
                  <a:latin typeface="Meiryo" panose="020B0604030504040204" pitchFamily="34" charset="-128"/>
                  <a:ea typeface="Meiryo" panose="020B0604030504040204" pitchFamily="34" charset="-128"/>
                </a:endParaRPr>
              </a:p>
            </p:txBody>
          </p:sp>
          <p:cxnSp>
            <p:nvCxnSpPr>
              <p:cNvPr id="10" name="直線コネクタ 9">
                <a:extLst>
                  <a:ext uri="{FF2B5EF4-FFF2-40B4-BE49-F238E27FC236}">
                    <a16:creationId xmlns:a16="http://schemas.microsoft.com/office/drawing/2014/main" id="{E79CCECE-C323-FA67-23AF-3F911F53FD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96966" y="2549494"/>
                <a:ext cx="6831724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線コネクタ 18">
                <a:extLst>
                  <a:ext uri="{FF2B5EF4-FFF2-40B4-BE49-F238E27FC236}">
                    <a16:creationId xmlns:a16="http://schemas.microsoft.com/office/drawing/2014/main" id="{5459FF74-F24D-36B0-1994-F07F0DC09E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80593" y="2382696"/>
                <a:ext cx="0" cy="333597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線コネクタ 20">
                <a:extLst>
                  <a:ext uri="{FF2B5EF4-FFF2-40B4-BE49-F238E27FC236}">
                    <a16:creationId xmlns:a16="http://schemas.microsoft.com/office/drawing/2014/main" id="{E820496F-DE98-4860-0F5B-C18203129B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09849" y="2382696"/>
                <a:ext cx="0" cy="333597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線コネクタ 21">
                <a:extLst>
                  <a:ext uri="{FF2B5EF4-FFF2-40B4-BE49-F238E27FC236}">
                    <a16:creationId xmlns:a16="http://schemas.microsoft.com/office/drawing/2014/main" id="{467B06E2-A97A-7C28-FB51-27FECF6032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81449" y="2382696"/>
                <a:ext cx="0" cy="333597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線コネクタ 22">
                <a:extLst>
                  <a:ext uri="{FF2B5EF4-FFF2-40B4-BE49-F238E27FC236}">
                    <a16:creationId xmlns:a16="http://schemas.microsoft.com/office/drawing/2014/main" id="{9A51CE29-6D05-AEB7-727D-C7AEBC7DEDC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32028" y="2382696"/>
                <a:ext cx="0" cy="333597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線コネクタ 23">
                <a:extLst>
                  <a:ext uri="{FF2B5EF4-FFF2-40B4-BE49-F238E27FC236}">
                    <a16:creationId xmlns:a16="http://schemas.microsoft.com/office/drawing/2014/main" id="{380D307E-E750-BBBA-6ED0-5EA1FA5009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08732" y="2382696"/>
                <a:ext cx="0" cy="333597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798EC3C1-2D7D-1D04-DFC3-D13A35421E17}"/>
                </a:ext>
              </a:extLst>
            </p:cNvPr>
            <p:cNvSpPr txBox="1"/>
            <p:nvPr/>
          </p:nvSpPr>
          <p:spPr>
            <a:xfrm>
              <a:off x="8268766" y="440112"/>
              <a:ext cx="2723823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>
                  <a:latin typeface="Meiryo" panose="020B0604030504040204" pitchFamily="34" charset="-128"/>
                  <a:ea typeface="Meiryo" panose="020B0604030504040204" pitchFamily="34" charset="-128"/>
                </a:rPr>
                <a:t>参照スレッドのループの</a:t>
              </a:r>
              <a:endParaRPr kumimoji="1" lang="en-US" altLang="ja-JP" dirty="0">
                <a:latin typeface="Meiryo" panose="020B0604030504040204" pitchFamily="34" charset="-128"/>
                <a:ea typeface="Meiryo" panose="020B0604030504040204" pitchFamily="34" charset="-128"/>
              </a:endParaRPr>
            </a:p>
            <a:p>
              <a:r>
                <a:rPr kumimoji="1" lang="ja-JP" altLang="en-US">
                  <a:latin typeface="Meiryo" panose="020B0604030504040204" pitchFamily="34" charset="-128"/>
                  <a:ea typeface="Meiryo" panose="020B0604030504040204" pitchFamily="34" charset="-128"/>
                </a:rPr>
                <a:t>一繰り返し期間は、</a:t>
              </a:r>
              <a:endParaRPr kumimoji="1" lang="en-US" altLang="ja-JP" dirty="0">
                <a:latin typeface="Meiryo" panose="020B0604030504040204" pitchFamily="34" charset="-128"/>
                <a:ea typeface="Meiryo" panose="020B0604030504040204" pitchFamily="34" charset="-128"/>
              </a:endParaRPr>
            </a:p>
            <a:p>
              <a:r>
                <a:rPr lang="ja-JP" altLang="en-US">
                  <a:latin typeface="Meiryo" panose="020B0604030504040204" pitchFamily="34" charset="-128"/>
                  <a:ea typeface="Meiryo" panose="020B0604030504040204" pitchFamily="34" charset="-128"/>
                </a:rPr>
                <a:t>スレッド間でも、</a:t>
              </a:r>
              <a:endParaRPr lang="en-US" altLang="ja-JP" dirty="0">
                <a:latin typeface="Meiryo" panose="020B0604030504040204" pitchFamily="34" charset="-128"/>
                <a:ea typeface="Meiryo" panose="020B0604030504040204" pitchFamily="34" charset="-128"/>
              </a:endParaRPr>
            </a:p>
            <a:p>
              <a:r>
                <a:rPr lang="ja-JP" altLang="en-US">
                  <a:latin typeface="Meiryo" panose="020B0604030504040204" pitchFamily="34" charset="-128"/>
                  <a:ea typeface="Meiryo" panose="020B0604030504040204" pitchFamily="34" charset="-128"/>
                </a:rPr>
                <a:t>スレッド内でも、</a:t>
              </a:r>
              <a:endParaRPr lang="en-US" altLang="ja-JP" dirty="0">
                <a:latin typeface="Meiryo" panose="020B0604030504040204" pitchFamily="34" charset="-128"/>
                <a:ea typeface="Meiryo" panose="020B0604030504040204" pitchFamily="34" charset="-128"/>
              </a:endParaRPr>
            </a:p>
            <a:p>
              <a:r>
                <a:rPr lang="ja-JP" altLang="en-US">
                  <a:latin typeface="Meiryo" panose="020B0604030504040204" pitchFamily="34" charset="-128"/>
                  <a:ea typeface="Meiryo" panose="020B0604030504040204" pitchFamily="34" charset="-128"/>
                </a:rPr>
                <a:t>一定ではない</a:t>
              </a:r>
              <a:endParaRPr kumimoji="1" lang="ja-JP" altLang="en-US"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  <p:grpSp>
          <p:nvGrpSpPr>
            <p:cNvPr id="37" name="グループ化 36">
              <a:extLst>
                <a:ext uri="{FF2B5EF4-FFF2-40B4-BE49-F238E27FC236}">
                  <a16:creationId xmlns:a16="http://schemas.microsoft.com/office/drawing/2014/main" id="{F082BF2F-5106-0866-1D34-F70B9A41FB6F}"/>
                </a:ext>
              </a:extLst>
            </p:cNvPr>
            <p:cNvGrpSpPr/>
            <p:nvPr/>
          </p:nvGrpSpPr>
          <p:grpSpPr>
            <a:xfrm>
              <a:off x="220717" y="3054108"/>
              <a:ext cx="8607973" cy="369332"/>
              <a:chOff x="220717" y="3054108"/>
              <a:chExt cx="8607973" cy="369332"/>
            </a:xfrm>
          </p:grpSpPr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BA1A36E3-68F0-179E-E26D-C2F60FD7E4C9}"/>
                  </a:ext>
                </a:extLst>
              </p:cNvPr>
              <p:cNvSpPr txBox="1"/>
              <p:nvPr/>
            </p:nvSpPr>
            <p:spPr>
              <a:xfrm>
                <a:off x="220717" y="3054108"/>
                <a:ext cx="15696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>
                    <a:latin typeface="Meiryo" panose="020B0604030504040204" pitchFamily="34" charset="-128"/>
                    <a:ea typeface="Meiryo" panose="020B0604030504040204" pitchFamily="34" charset="-128"/>
                  </a:rPr>
                  <a:t>参照スレッド</a:t>
                </a:r>
                <a:endParaRPr kumimoji="1" lang="ja-JP" altLang="en-US">
                  <a:latin typeface="Meiryo" panose="020B0604030504040204" pitchFamily="34" charset="-128"/>
                  <a:ea typeface="Meiryo" panose="020B0604030504040204" pitchFamily="34" charset="-128"/>
                </a:endParaRPr>
              </a:p>
            </p:txBody>
          </p:sp>
          <p:cxnSp>
            <p:nvCxnSpPr>
              <p:cNvPr id="29" name="直線コネクタ 28">
                <a:extLst>
                  <a:ext uri="{FF2B5EF4-FFF2-40B4-BE49-F238E27FC236}">
                    <a16:creationId xmlns:a16="http://schemas.microsoft.com/office/drawing/2014/main" id="{95A0B786-3514-FD69-3F46-5816E11770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96966" y="3238774"/>
                <a:ext cx="6831724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線コネクタ 29">
                <a:extLst>
                  <a:ext uri="{FF2B5EF4-FFF2-40B4-BE49-F238E27FC236}">
                    <a16:creationId xmlns:a16="http://schemas.microsoft.com/office/drawing/2014/main" id="{7981A4A4-004D-13F2-FB06-17DC342196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22942" y="3071976"/>
                <a:ext cx="0" cy="333597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線コネクタ 30">
                <a:extLst>
                  <a:ext uri="{FF2B5EF4-FFF2-40B4-BE49-F238E27FC236}">
                    <a16:creationId xmlns:a16="http://schemas.microsoft.com/office/drawing/2014/main" id="{54807014-03C6-ED70-2142-888CEEBF83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05655" y="3071976"/>
                <a:ext cx="0" cy="333597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線コネクタ 31">
                <a:extLst>
                  <a:ext uri="{FF2B5EF4-FFF2-40B4-BE49-F238E27FC236}">
                    <a16:creationId xmlns:a16="http://schemas.microsoft.com/office/drawing/2014/main" id="{0C4E4583-2C31-C859-B0A8-EF484932E1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51438" y="3071976"/>
                <a:ext cx="0" cy="333597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線コネクタ 32">
                <a:extLst>
                  <a:ext uri="{FF2B5EF4-FFF2-40B4-BE49-F238E27FC236}">
                    <a16:creationId xmlns:a16="http://schemas.microsoft.com/office/drawing/2014/main" id="{18169786-3828-0E00-74C2-87C84C9D6E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33549" y="3071976"/>
                <a:ext cx="0" cy="333597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線コネクタ 33">
                <a:extLst>
                  <a:ext uri="{FF2B5EF4-FFF2-40B4-BE49-F238E27FC236}">
                    <a16:creationId xmlns:a16="http://schemas.microsoft.com/office/drawing/2014/main" id="{D627FF1D-7AC9-5B0F-E273-38FB8C9E6E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32028" y="3071976"/>
                <a:ext cx="0" cy="333597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線コネクタ 34">
                <a:extLst>
                  <a:ext uri="{FF2B5EF4-FFF2-40B4-BE49-F238E27FC236}">
                    <a16:creationId xmlns:a16="http://schemas.microsoft.com/office/drawing/2014/main" id="{3D01DC37-9B37-E6B3-7B7B-A3258A6814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99435" y="3071976"/>
                <a:ext cx="0" cy="333597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線コネクタ 35">
                <a:extLst>
                  <a:ext uri="{FF2B5EF4-FFF2-40B4-BE49-F238E27FC236}">
                    <a16:creationId xmlns:a16="http://schemas.microsoft.com/office/drawing/2014/main" id="{9D8AB540-10BF-07F3-1AFE-197A87FED4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55724" y="3071976"/>
                <a:ext cx="0" cy="333597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2" name="グループ化 101">
              <a:extLst>
                <a:ext uri="{FF2B5EF4-FFF2-40B4-BE49-F238E27FC236}">
                  <a16:creationId xmlns:a16="http://schemas.microsoft.com/office/drawing/2014/main" id="{068E539C-AA1D-B926-EDA1-EA7E526FEF3B}"/>
                </a:ext>
              </a:extLst>
            </p:cNvPr>
            <p:cNvGrpSpPr/>
            <p:nvPr/>
          </p:nvGrpSpPr>
          <p:grpSpPr>
            <a:xfrm>
              <a:off x="231224" y="3807683"/>
              <a:ext cx="8607973" cy="369332"/>
              <a:chOff x="231224" y="3807683"/>
              <a:chExt cx="8607973" cy="369332"/>
            </a:xfrm>
          </p:grpSpPr>
          <p:sp>
            <p:nvSpPr>
              <p:cNvPr id="39" name="テキスト ボックス 38">
                <a:extLst>
                  <a:ext uri="{FF2B5EF4-FFF2-40B4-BE49-F238E27FC236}">
                    <a16:creationId xmlns:a16="http://schemas.microsoft.com/office/drawing/2014/main" id="{3B823739-B5AB-A572-E5DC-5068029A21CB}"/>
                  </a:ext>
                </a:extLst>
              </p:cNvPr>
              <p:cNvSpPr txBox="1"/>
              <p:nvPr/>
            </p:nvSpPr>
            <p:spPr>
              <a:xfrm>
                <a:off x="231224" y="3807683"/>
                <a:ext cx="15696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>
                    <a:latin typeface="Meiryo" panose="020B0604030504040204" pitchFamily="34" charset="-128"/>
                    <a:ea typeface="Meiryo" panose="020B0604030504040204" pitchFamily="34" charset="-128"/>
                  </a:rPr>
                  <a:t>参照スレッド</a:t>
                </a:r>
                <a:endParaRPr kumimoji="1" lang="ja-JP" altLang="en-US">
                  <a:latin typeface="Meiryo" panose="020B0604030504040204" pitchFamily="34" charset="-128"/>
                  <a:ea typeface="Meiryo" panose="020B0604030504040204" pitchFamily="34" charset="-128"/>
                </a:endParaRPr>
              </a:p>
            </p:txBody>
          </p:sp>
          <p:cxnSp>
            <p:nvCxnSpPr>
              <p:cNvPr id="40" name="直線コネクタ 39">
                <a:extLst>
                  <a:ext uri="{FF2B5EF4-FFF2-40B4-BE49-F238E27FC236}">
                    <a16:creationId xmlns:a16="http://schemas.microsoft.com/office/drawing/2014/main" id="{4896E87C-B25B-57A8-045E-F7E0AF4D59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07473" y="3992349"/>
                <a:ext cx="6831724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線コネクタ 41">
                <a:extLst>
                  <a:ext uri="{FF2B5EF4-FFF2-40B4-BE49-F238E27FC236}">
                    <a16:creationId xmlns:a16="http://schemas.microsoft.com/office/drawing/2014/main" id="{8E203FBF-EDF4-3426-D406-B3D807BFE0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27583" y="3825551"/>
                <a:ext cx="0" cy="333597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線コネクタ 43">
                <a:extLst>
                  <a:ext uri="{FF2B5EF4-FFF2-40B4-BE49-F238E27FC236}">
                    <a16:creationId xmlns:a16="http://schemas.microsoft.com/office/drawing/2014/main" id="{E3CC27CA-2B50-CA56-C8F1-09331B88DD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311" y="3825551"/>
                <a:ext cx="0" cy="333597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線コネクタ 44">
                <a:extLst>
                  <a:ext uri="{FF2B5EF4-FFF2-40B4-BE49-F238E27FC236}">
                    <a16:creationId xmlns:a16="http://schemas.microsoft.com/office/drawing/2014/main" id="{8922AB7D-93AA-E354-C061-6F64B5A14C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05899" y="3825551"/>
                <a:ext cx="0" cy="333597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線コネクタ 46">
                <a:extLst>
                  <a:ext uri="{FF2B5EF4-FFF2-40B4-BE49-F238E27FC236}">
                    <a16:creationId xmlns:a16="http://schemas.microsoft.com/office/drawing/2014/main" id="{8E7F611E-CFCF-01EA-3CF0-1BEA65761E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53246" y="3825551"/>
                <a:ext cx="0" cy="333597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4" name="グループ化 53">
              <a:extLst>
                <a:ext uri="{FF2B5EF4-FFF2-40B4-BE49-F238E27FC236}">
                  <a16:creationId xmlns:a16="http://schemas.microsoft.com/office/drawing/2014/main" id="{5E155C1A-FB35-C3F8-C9C5-071DABE80D56}"/>
                </a:ext>
              </a:extLst>
            </p:cNvPr>
            <p:cNvGrpSpPr/>
            <p:nvPr/>
          </p:nvGrpSpPr>
          <p:grpSpPr>
            <a:xfrm>
              <a:off x="2380593" y="1756909"/>
              <a:ext cx="1529256" cy="369332"/>
              <a:chOff x="2380593" y="1756909"/>
              <a:chExt cx="1529256" cy="369332"/>
            </a:xfrm>
          </p:grpSpPr>
          <p:cxnSp>
            <p:nvCxnSpPr>
              <p:cNvPr id="50" name="直線コネクタ 49">
                <a:extLst>
                  <a:ext uri="{FF2B5EF4-FFF2-40B4-BE49-F238E27FC236}">
                    <a16:creationId xmlns:a16="http://schemas.microsoft.com/office/drawing/2014/main" id="{F86CEC5D-66E6-C625-B214-DEF735D27F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80593" y="2060770"/>
                <a:ext cx="1529256" cy="0"/>
              </a:xfrm>
              <a:prstGeom prst="line">
                <a:avLst/>
              </a:prstGeom>
              <a:ln>
                <a:headEnd type="arrow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EA69FD6A-6425-3216-BFB5-1F214E887A55}"/>
                  </a:ext>
                </a:extLst>
              </p:cNvPr>
              <p:cNvSpPr txBox="1"/>
              <p:nvPr/>
            </p:nvSpPr>
            <p:spPr>
              <a:xfrm>
                <a:off x="2627583" y="1756909"/>
                <a:ext cx="87716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>
                    <a:latin typeface="Meiryo" panose="020B0604030504040204" pitchFamily="34" charset="-128"/>
                    <a:ea typeface="Meiryo" panose="020B0604030504040204" pitchFamily="34" charset="-128"/>
                  </a:rPr>
                  <a:t>ループ</a:t>
                </a:r>
                <a:endParaRPr kumimoji="1" lang="ja-JP" altLang="en-US">
                  <a:latin typeface="Meiryo" panose="020B0604030504040204" pitchFamily="34" charset="-128"/>
                  <a:ea typeface="Meiryo" panose="020B0604030504040204" pitchFamily="34" charset="-128"/>
                </a:endParaRPr>
              </a:p>
            </p:txBody>
          </p:sp>
        </p:grpSp>
        <p:sp>
          <p:nvSpPr>
            <p:cNvPr id="56" name="円/楕円 55">
              <a:extLst>
                <a:ext uri="{FF2B5EF4-FFF2-40B4-BE49-F238E27FC236}">
                  <a16:creationId xmlns:a16="http://schemas.microsoft.com/office/drawing/2014/main" id="{A053AED4-14B6-1C61-236B-D70ADAA06FCE}"/>
                </a:ext>
              </a:extLst>
            </p:cNvPr>
            <p:cNvSpPr/>
            <p:nvPr/>
          </p:nvSpPr>
          <p:spPr>
            <a:xfrm>
              <a:off x="2205532" y="5541415"/>
              <a:ext cx="178679" cy="185731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7" name="円/楕円 56">
              <a:extLst>
                <a:ext uri="{FF2B5EF4-FFF2-40B4-BE49-F238E27FC236}">
                  <a16:creationId xmlns:a16="http://schemas.microsoft.com/office/drawing/2014/main" id="{CB391390-33DC-0082-7414-DD9AA35B81C8}"/>
                </a:ext>
              </a:extLst>
            </p:cNvPr>
            <p:cNvSpPr/>
            <p:nvPr/>
          </p:nvSpPr>
          <p:spPr>
            <a:xfrm>
              <a:off x="4437987" y="5541414"/>
              <a:ext cx="178679" cy="185731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59" name="直線コネクタ 58">
              <a:extLst>
                <a:ext uri="{FF2B5EF4-FFF2-40B4-BE49-F238E27FC236}">
                  <a16:creationId xmlns:a16="http://schemas.microsoft.com/office/drawing/2014/main" id="{0347406D-3FE0-43C8-543E-958F8D0761D0}"/>
                </a:ext>
              </a:extLst>
            </p:cNvPr>
            <p:cNvCxnSpPr>
              <a:endCxn id="56" idx="0"/>
            </p:cNvCxnSpPr>
            <p:nvPr/>
          </p:nvCxnSpPr>
          <p:spPr>
            <a:xfrm>
              <a:off x="2294871" y="2027013"/>
              <a:ext cx="1" cy="3514402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コネクタ 59">
              <a:extLst>
                <a:ext uri="{FF2B5EF4-FFF2-40B4-BE49-F238E27FC236}">
                  <a16:creationId xmlns:a16="http://schemas.microsoft.com/office/drawing/2014/main" id="{B40F9ACC-4B01-86B5-C3D0-6A3A9B74615F}"/>
                </a:ext>
              </a:extLst>
            </p:cNvPr>
            <p:cNvCxnSpPr>
              <a:cxnSpLocks/>
              <a:endCxn id="57" idx="0"/>
            </p:cNvCxnSpPr>
            <p:nvPr/>
          </p:nvCxnSpPr>
          <p:spPr>
            <a:xfrm>
              <a:off x="4523708" y="2027013"/>
              <a:ext cx="3619" cy="3514401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角丸四角形 61">
              <a:extLst>
                <a:ext uri="{FF2B5EF4-FFF2-40B4-BE49-F238E27FC236}">
                  <a16:creationId xmlns:a16="http://schemas.microsoft.com/office/drawing/2014/main" id="{0D4374B9-BF18-D426-C257-6957D8CB974C}"/>
                </a:ext>
              </a:extLst>
            </p:cNvPr>
            <p:cNvSpPr/>
            <p:nvPr/>
          </p:nvSpPr>
          <p:spPr>
            <a:xfrm>
              <a:off x="2291971" y="5152031"/>
              <a:ext cx="438581" cy="32582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3" name="角丸四角形 62">
              <a:extLst>
                <a:ext uri="{FF2B5EF4-FFF2-40B4-BE49-F238E27FC236}">
                  <a16:creationId xmlns:a16="http://schemas.microsoft.com/office/drawing/2014/main" id="{26128388-CBA2-C481-5FC8-A386D93C76C1}"/>
                </a:ext>
              </a:extLst>
            </p:cNvPr>
            <p:cNvSpPr/>
            <p:nvPr/>
          </p:nvSpPr>
          <p:spPr>
            <a:xfrm>
              <a:off x="4523708" y="4818552"/>
              <a:ext cx="438581" cy="325820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65" name="直線矢印コネクタ 64">
              <a:extLst>
                <a:ext uri="{FF2B5EF4-FFF2-40B4-BE49-F238E27FC236}">
                  <a16:creationId xmlns:a16="http://schemas.microsoft.com/office/drawing/2014/main" id="{78070ED8-6F4F-7979-860D-5F8442EA52E9}"/>
                </a:ext>
              </a:extLst>
            </p:cNvPr>
            <p:cNvCxnSpPr>
              <a:cxnSpLocks/>
              <a:stCxn id="62" idx="3"/>
            </p:cNvCxnSpPr>
            <p:nvPr/>
          </p:nvCxnSpPr>
          <p:spPr>
            <a:xfrm flipV="1">
              <a:off x="2730552" y="5309112"/>
              <a:ext cx="3775347" cy="5829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線矢印コネクタ 65">
              <a:extLst>
                <a:ext uri="{FF2B5EF4-FFF2-40B4-BE49-F238E27FC236}">
                  <a16:creationId xmlns:a16="http://schemas.microsoft.com/office/drawing/2014/main" id="{774C9B80-F787-E067-0B72-8D21EAE0F1E6}"/>
                </a:ext>
              </a:extLst>
            </p:cNvPr>
            <p:cNvCxnSpPr/>
            <p:nvPr/>
          </p:nvCxnSpPr>
          <p:spPr>
            <a:xfrm flipV="1">
              <a:off x="4962289" y="4958135"/>
              <a:ext cx="3547142" cy="14652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角丸四角形 66">
              <a:extLst>
                <a:ext uri="{FF2B5EF4-FFF2-40B4-BE49-F238E27FC236}">
                  <a16:creationId xmlns:a16="http://schemas.microsoft.com/office/drawing/2014/main" id="{5A52BFA7-792D-311C-587C-862F749D81B1}"/>
                </a:ext>
              </a:extLst>
            </p:cNvPr>
            <p:cNvSpPr/>
            <p:nvPr/>
          </p:nvSpPr>
          <p:spPr>
            <a:xfrm>
              <a:off x="2478497" y="2474690"/>
              <a:ext cx="1134427" cy="162345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8" name="円/楕円 67">
              <a:extLst>
                <a:ext uri="{FF2B5EF4-FFF2-40B4-BE49-F238E27FC236}">
                  <a16:creationId xmlns:a16="http://schemas.microsoft.com/office/drawing/2014/main" id="{AEEF542F-A7BE-B1C0-9880-9506D2E080BB}"/>
                </a:ext>
              </a:extLst>
            </p:cNvPr>
            <p:cNvSpPr/>
            <p:nvPr/>
          </p:nvSpPr>
          <p:spPr>
            <a:xfrm>
              <a:off x="3651725" y="2446787"/>
              <a:ext cx="178679" cy="185731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9" name="角丸四角形 68">
              <a:extLst>
                <a:ext uri="{FF2B5EF4-FFF2-40B4-BE49-F238E27FC236}">
                  <a16:creationId xmlns:a16="http://schemas.microsoft.com/office/drawing/2014/main" id="{06C8CC87-FE53-3176-219E-251C1E05A9FC}"/>
                </a:ext>
              </a:extLst>
            </p:cNvPr>
            <p:cNvSpPr/>
            <p:nvPr/>
          </p:nvSpPr>
          <p:spPr>
            <a:xfrm>
              <a:off x="3975884" y="2474690"/>
              <a:ext cx="986405" cy="1578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0" name="円/楕円 69">
              <a:extLst>
                <a:ext uri="{FF2B5EF4-FFF2-40B4-BE49-F238E27FC236}">
                  <a16:creationId xmlns:a16="http://schemas.microsoft.com/office/drawing/2014/main" id="{5FD0A0D5-FC5E-145E-4C54-CC59432ECDCD}"/>
                </a:ext>
              </a:extLst>
            </p:cNvPr>
            <p:cNvSpPr/>
            <p:nvPr/>
          </p:nvSpPr>
          <p:spPr>
            <a:xfrm>
              <a:off x="5022949" y="2464180"/>
              <a:ext cx="178679" cy="185731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1" name="角丸四角形 70">
              <a:extLst>
                <a:ext uri="{FF2B5EF4-FFF2-40B4-BE49-F238E27FC236}">
                  <a16:creationId xmlns:a16="http://schemas.microsoft.com/office/drawing/2014/main" id="{1622A803-2862-AECA-2356-A96861AB87CE}"/>
                </a:ext>
              </a:extLst>
            </p:cNvPr>
            <p:cNvSpPr/>
            <p:nvPr/>
          </p:nvSpPr>
          <p:spPr>
            <a:xfrm>
              <a:off x="5368557" y="2470123"/>
              <a:ext cx="986405" cy="1578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円/楕円 71">
              <a:extLst>
                <a:ext uri="{FF2B5EF4-FFF2-40B4-BE49-F238E27FC236}">
                  <a16:creationId xmlns:a16="http://schemas.microsoft.com/office/drawing/2014/main" id="{8E0B46BE-4144-2F0F-5C5A-875CBAD72DCA}"/>
                </a:ext>
              </a:extLst>
            </p:cNvPr>
            <p:cNvSpPr/>
            <p:nvPr/>
          </p:nvSpPr>
          <p:spPr>
            <a:xfrm>
              <a:off x="6422458" y="2449324"/>
              <a:ext cx="178679" cy="185731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角丸四角形 72">
              <a:extLst>
                <a:ext uri="{FF2B5EF4-FFF2-40B4-BE49-F238E27FC236}">
                  <a16:creationId xmlns:a16="http://schemas.microsoft.com/office/drawing/2014/main" id="{80E35158-8A65-794B-9BC4-2B49B9BF96A0}"/>
                </a:ext>
              </a:extLst>
            </p:cNvPr>
            <p:cNvSpPr/>
            <p:nvPr/>
          </p:nvSpPr>
          <p:spPr>
            <a:xfrm>
              <a:off x="6708239" y="2464735"/>
              <a:ext cx="986405" cy="1578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4" name="円/楕円 73">
              <a:extLst>
                <a:ext uri="{FF2B5EF4-FFF2-40B4-BE49-F238E27FC236}">
                  <a16:creationId xmlns:a16="http://schemas.microsoft.com/office/drawing/2014/main" id="{EEB636C5-667E-7DFE-ED16-9B8FB72B8ECC}"/>
                </a:ext>
              </a:extLst>
            </p:cNvPr>
            <p:cNvSpPr/>
            <p:nvPr/>
          </p:nvSpPr>
          <p:spPr>
            <a:xfrm>
              <a:off x="7812348" y="2456171"/>
              <a:ext cx="178679" cy="185731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40" name="グループ化 139">
              <a:extLst>
                <a:ext uri="{FF2B5EF4-FFF2-40B4-BE49-F238E27FC236}">
                  <a16:creationId xmlns:a16="http://schemas.microsoft.com/office/drawing/2014/main" id="{BB08717E-AB50-9CCA-7863-CC1C97999852}"/>
                </a:ext>
              </a:extLst>
            </p:cNvPr>
            <p:cNvGrpSpPr/>
            <p:nvPr/>
          </p:nvGrpSpPr>
          <p:grpSpPr>
            <a:xfrm>
              <a:off x="9047319" y="2016349"/>
              <a:ext cx="2465968" cy="369332"/>
              <a:chOff x="9373138" y="2037369"/>
              <a:chExt cx="2465968" cy="369332"/>
            </a:xfrm>
          </p:grpSpPr>
          <p:sp>
            <p:nvSpPr>
              <p:cNvPr id="75" name="円/楕円 74">
                <a:extLst>
                  <a:ext uri="{FF2B5EF4-FFF2-40B4-BE49-F238E27FC236}">
                    <a16:creationId xmlns:a16="http://schemas.microsoft.com/office/drawing/2014/main" id="{934E3B8D-903A-5222-38FA-A6C7DED0F72A}"/>
                  </a:ext>
                </a:extLst>
              </p:cNvPr>
              <p:cNvSpPr/>
              <p:nvPr/>
            </p:nvSpPr>
            <p:spPr>
              <a:xfrm>
                <a:off x="9373138" y="2129170"/>
                <a:ext cx="178679" cy="185731"/>
              </a:xfrm>
              <a:prstGeom prst="ellipse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テキスト ボックス 75">
                <a:extLst>
                  <a:ext uri="{FF2B5EF4-FFF2-40B4-BE49-F238E27FC236}">
                    <a16:creationId xmlns:a16="http://schemas.microsoft.com/office/drawing/2014/main" id="{52E2650D-7E6B-8E5F-0522-63B486A13E72}"/>
                  </a:ext>
                </a:extLst>
              </p:cNvPr>
              <p:cNvSpPr txBox="1"/>
              <p:nvPr/>
            </p:nvSpPr>
            <p:spPr>
              <a:xfrm>
                <a:off x="9677937" y="2037369"/>
                <a:ext cx="216116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dirty="0" err="1">
                    <a:latin typeface="Meiryo" panose="020B0604030504040204" pitchFamily="34" charset="-128"/>
                    <a:ea typeface="Meiryo" panose="020B0604030504040204" pitchFamily="34" charset="-128"/>
                  </a:rPr>
                  <a:t>quiescent_state</a:t>
                </a:r>
                <a:r>
                  <a:rPr lang="en-US" altLang="ja-JP" dirty="0">
                    <a:latin typeface="Meiryo" panose="020B0604030504040204" pitchFamily="34" charset="-128"/>
                    <a:ea typeface="Meiryo" panose="020B0604030504040204" pitchFamily="34" charset="-128"/>
                  </a:rPr>
                  <a:t>()</a:t>
                </a:r>
                <a:endParaRPr kumimoji="1" lang="ja-JP" altLang="en-US">
                  <a:latin typeface="Meiryo" panose="020B0604030504040204" pitchFamily="34" charset="-128"/>
                  <a:ea typeface="Meiryo" panose="020B0604030504040204" pitchFamily="34" charset="-128"/>
                </a:endParaRPr>
              </a:p>
            </p:txBody>
          </p:sp>
        </p:grpSp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A984FA80-DEA3-3FB2-F164-1C427D04B116}"/>
                </a:ext>
              </a:extLst>
            </p:cNvPr>
            <p:cNvSpPr txBox="1"/>
            <p:nvPr/>
          </p:nvSpPr>
          <p:spPr>
            <a:xfrm>
              <a:off x="2288785" y="6231641"/>
              <a:ext cx="25298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 err="1">
                  <a:latin typeface="Meiryo" panose="020B0604030504040204" pitchFamily="34" charset="-128"/>
                  <a:ea typeface="Meiryo" panose="020B0604030504040204" pitchFamily="34" charset="-128"/>
                </a:rPr>
                <a:t>rcu_assign_pointer</a:t>
              </a:r>
              <a:r>
                <a:rPr lang="en-US" altLang="ja-JP" dirty="0">
                  <a:latin typeface="Meiryo" panose="020B0604030504040204" pitchFamily="34" charset="-128"/>
                  <a:ea typeface="Meiryo" panose="020B0604030504040204" pitchFamily="34" charset="-128"/>
                </a:rPr>
                <a:t>()</a:t>
              </a:r>
              <a:endParaRPr kumimoji="1" lang="ja-JP" altLang="en-US"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  <p:cxnSp>
          <p:nvCxnSpPr>
            <p:cNvPr id="79" name="直線矢印コネクタ 78">
              <a:extLst>
                <a:ext uri="{FF2B5EF4-FFF2-40B4-BE49-F238E27FC236}">
                  <a16:creationId xmlns:a16="http://schemas.microsoft.com/office/drawing/2014/main" id="{A999FF15-9070-996A-750C-FA3A1A88D22E}"/>
                </a:ext>
              </a:extLst>
            </p:cNvPr>
            <p:cNvCxnSpPr>
              <a:stCxn id="77" idx="0"/>
              <a:endCxn id="56" idx="5"/>
            </p:cNvCxnSpPr>
            <p:nvPr/>
          </p:nvCxnSpPr>
          <p:spPr>
            <a:xfrm flipH="1" flipV="1">
              <a:off x="2358044" y="5699946"/>
              <a:ext cx="1195671" cy="531695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矢印コネクタ 79">
              <a:extLst>
                <a:ext uri="{FF2B5EF4-FFF2-40B4-BE49-F238E27FC236}">
                  <a16:creationId xmlns:a16="http://schemas.microsoft.com/office/drawing/2014/main" id="{FFC0EFA1-4F30-4070-0455-992AE4DD9606}"/>
                </a:ext>
              </a:extLst>
            </p:cNvPr>
            <p:cNvCxnSpPr>
              <a:cxnSpLocks/>
              <a:stCxn id="77" idx="0"/>
              <a:endCxn id="57" idx="3"/>
            </p:cNvCxnSpPr>
            <p:nvPr/>
          </p:nvCxnSpPr>
          <p:spPr>
            <a:xfrm flipV="1">
              <a:off x="3553715" y="5699945"/>
              <a:ext cx="910439" cy="531696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角丸四角形 82">
              <a:extLst>
                <a:ext uri="{FF2B5EF4-FFF2-40B4-BE49-F238E27FC236}">
                  <a16:creationId xmlns:a16="http://schemas.microsoft.com/office/drawing/2014/main" id="{40857690-E019-1382-C4FD-DC5498C47422}"/>
                </a:ext>
              </a:extLst>
            </p:cNvPr>
            <p:cNvSpPr/>
            <p:nvPr/>
          </p:nvSpPr>
          <p:spPr>
            <a:xfrm>
              <a:off x="2461437" y="3159516"/>
              <a:ext cx="700690" cy="162345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円/楕円 83">
              <a:extLst>
                <a:ext uri="{FF2B5EF4-FFF2-40B4-BE49-F238E27FC236}">
                  <a16:creationId xmlns:a16="http://schemas.microsoft.com/office/drawing/2014/main" id="{99DCE69C-648B-F8A5-DEE3-12F56B2E25B4}"/>
                </a:ext>
              </a:extLst>
            </p:cNvPr>
            <p:cNvSpPr/>
            <p:nvPr/>
          </p:nvSpPr>
          <p:spPr>
            <a:xfrm>
              <a:off x="2249960" y="3135461"/>
              <a:ext cx="178679" cy="185731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5" name="円/楕円 84">
              <a:extLst>
                <a:ext uri="{FF2B5EF4-FFF2-40B4-BE49-F238E27FC236}">
                  <a16:creationId xmlns:a16="http://schemas.microsoft.com/office/drawing/2014/main" id="{3AD2405E-38FA-A631-94BA-9C1B39359CF9}"/>
                </a:ext>
              </a:extLst>
            </p:cNvPr>
            <p:cNvSpPr/>
            <p:nvPr/>
          </p:nvSpPr>
          <p:spPr>
            <a:xfrm>
              <a:off x="3275175" y="3118123"/>
              <a:ext cx="178679" cy="185731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6" name="角丸四角形 85">
              <a:extLst>
                <a:ext uri="{FF2B5EF4-FFF2-40B4-BE49-F238E27FC236}">
                  <a16:creationId xmlns:a16="http://schemas.microsoft.com/office/drawing/2014/main" id="{C05B476B-8194-E58F-3981-4F9999E0D5A4}"/>
                </a:ext>
              </a:extLst>
            </p:cNvPr>
            <p:cNvSpPr/>
            <p:nvPr/>
          </p:nvSpPr>
          <p:spPr>
            <a:xfrm>
              <a:off x="3519475" y="3133788"/>
              <a:ext cx="700690" cy="162345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7" name="円/楕円 86">
              <a:extLst>
                <a:ext uri="{FF2B5EF4-FFF2-40B4-BE49-F238E27FC236}">
                  <a16:creationId xmlns:a16="http://schemas.microsoft.com/office/drawing/2014/main" id="{A6894304-662C-6616-7B00-CCF26969B61D}"/>
                </a:ext>
              </a:extLst>
            </p:cNvPr>
            <p:cNvSpPr/>
            <p:nvPr/>
          </p:nvSpPr>
          <p:spPr>
            <a:xfrm>
              <a:off x="4372366" y="3133395"/>
              <a:ext cx="178679" cy="185731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8" name="角丸四角形 87">
              <a:extLst>
                <a:ext uri="{FF2B5EF4-FFF2-40B4-BE49-F238E27FC236}">
                  <a16:creationId xmlns:a16="http://schemas.microsoft.com/office/drawing/2014/main" id="{86240943-8D24-E243-25DA-0A843CF9AD82}"/>
                </a:ext>
              </a:extLst>
            </p:cNvPr>
            <p:cNvSpPr/>
            <p:nvPr/>
          </p:nvSpPr>
          <p:spPr>
            <a:xfrm>
              <a:off x="4616666" y="3149060"/>
              <a:ext cx="700690" cy="162345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円/楕円 88">
              <a:extLst>
                <a:ext uri="{FF2B5EF4-FFF2-40B4-BE49-F238E27FC236}">
                  <a16:creationId xmlns:a16="http://schemas.microsoft.com/office/drawing/2014/main" id="{A447609E-B275-A315-11C4-A4EBD76CCC92}"/>
                </a:ext>
              </a:extLst>
            </p:cNvPr>
            <p:cNvSpPr/>
            <p:nvPr/>
          </p:nvSpPr>
          <p:spPr>
            <a:xfrm>
              <a:off x="5657527" y="3137989"/>
              <a:ext cx="178679" cy="185731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0" name="角丸四角形 89">
              <a:extLst>
                <a:ext uri="{FF2B5EF4-FFF2-40B4-BE49-F238E27FC236}">
                  <a16:creationId xmlns:a16="http://schemas.microsoft.com/office/drawing/2014/main" id="{63888689-D980-D3B9-9DF1-47D96D0BA564}"/>
                </a:ext>
              </a:extLst>
            </p:cNvPr>
            <p:cNvSpPr/>
            <p:nvPr/>
          </p:nvSpPr>
          <p:spPr>
            <a:xfrm>
              <a:off x="5880807" y="3153654"/>
              <a:ext cx="700690" cy="162345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1" name="円/楕円 90">
              <a:extLst>
                <a:ext uri="{FF2B5EF4-FFF2-40B4-BE49-F238E27FC236}">
                  <a16:creationId xmlns:a16="http://schemas.microsoft.com/office/drawing/2014/main" id="{FF3F5E1D-12E0-37BC-7DBD-FA42D26A9946}"/>
                </a:ext>
              </a:extLst>
            </p:cNvPr>
            <p:cNvSpPr/>
            <p:nvPr/>
          </p:nvSpPr>
          <p:spPr>
            <a:xfrm>
              <a:off x="6681952" y="3141960"/>
              <a:ext cx="178679" cy="185731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2" name="円/楕円 91">
              <a:extLst>
                <a:ext uri="{FF2B5EF4-FFF2-40B4-BE49-F238E27FC236}">
                  <a16:creationId xmlns:a16="http://schemas.microsoft.com/office/drawing/2014/main" id="{EB44A867-9C35-62E2-A18F-68A8723042CD}"/>
                </a:ext>
              </a:extLst>
            </p:cNvPr>
            <p:cNvSpPr/>
            <p:nvPr/>
          </p:nvSpPr>
          <p:spPr>
            <a:xfrm>
              <a:off x="7376175" y="3141960"/>
              <a:ext cx="178679" cy="185731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3" name="角丸四角形 92">
              <a:extLst>
                <a:ext uri="{FF2B5EF4-FFF2-40B4-BE49-F238E27FC236}">
                  <a16:creationId xmlns:a16="http://schemas.microsoft.com/office/drawing/2014/main" id="{D5FC1CF8-E9B2-A04B-9FD7-56A2E32B8D3D}"/>
                </a:ext>
              </a:extLst>
            </p:cNvPr>
            <p:cNvSpPr/>
            <p:nvPr/>
          </p:nvSpPr>
          <p:spPr>
            <a:xfrm>
              <a:off x="7616497" y="3158847"/>
              <a:ext cx="700690" cy="162345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角丸四角形 94">
              <a:extLst>
                <a:ext uri="{FF2B5EF4-FFF2-40B4-BE49-F238E27FC236}">
                  <a16:creationId xmlns:a16="http://schemas.microsoft.com/office/drawing/2014/main" id="{237B993E-2B46-96DF-D2D6-9FD61556D29A}"/>
                </a:ext>
              </a:extLst>
            </p:cNvPr>
            <p:cNvSpPr/>
            <p:nvPr/>
          </p:nvSpPr>
          <p:spPr>
            <a:xfrm>
              <a:off x="6902424" y="3158847"/>
              <a:ext cx="336818" cy="16585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6" name="角丸四角形 95">
              <a:extLst>
                <a:ext uri="{FF2B5EF4-FFF2-40B4-BE49-F238E27FC236}">
                  <a16:creationId xmlns:a16="http://schemas.microsoft.com/office/drawing/2014/main" id="{A77FE133-DB94-345C-4F34-46D7ECAB655C}"/>
                </a:ext>
              </a:extLst>
            </p:cNvPr>
            <p:cNvSpPr/>
            <p:nvPr/>
          </p:nvSpPr>
          <p:spPr>
            <a:xfrm>
              <a:off x="2756632" y="3897872"/>
              <a:ext cx="1134427" cy="162345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7" name="円/楕円 96">
              <a:extLst>
                <a:ext uri="{FF2B5EF4-FFF2-40B4-BE49-F238E27FC236}">
                  <a16:creationId xmlns:a16="http://schemas.microsoft.com/office/drawing/2014/main" id="{721D78AC-18E7-C290-1CD5-8D0B82F7C784}"/>
                </a:ext>
              </a:extLst>
            </p:cNvPr>
            <p:cNvSpPr/>
            <p:nvPr/>
          </p:nvSpPr>
          <p:spPr>
            <a:xfrm>
              <a:off x="3929860" y="3869969"/>
              <a:ext cx="178679" cy="185731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8" name="角丸四角形 97">
              <a:extLst>
                <a:ext uri="{FF2B5EF4-FFF2-40B4-BE49-F238E27FC236}">
                  <a16:creationId xmlns:a16="http://schemas.microsoft.com/office/drawing/2014/main" id="{360E0340-C93B-80FE-6710-F3D8384C8595}"/>
                </a:ext>
              </a:extLst>
            </p:cNvPr>
            <p:cNvSpPr/>
            <p:nvPr/>
          </p:nvSpPr>
          <p:spPr>
            <a:xfrm>
              <a:off x="4953247" y="3902632"/>
              <a:ext cx="1134427" cy="162345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9" name="円/楕円 98">
              <a:extLst>
                <a:ext uri="{FF2B5EF4-FFF2-40B4-BE49-F238E27FC236}">
                  <a16:creationId xmlns:a16="http://schemas.microsoft.com/office/drawing/2014/main" id="{B9F614FB-DEC1-3ACF-8E97-F6D7609EDF9A}"/>
                </a:ext>
              </a:extLst>
            </p:cNvPr>
            <p:cNvSpPr/>
            <p:nvPr/>
          </p:nvSpPr>
          <p:spPr>
            <a:xfrm>
              <a:off x="6126475" y="3874729"/>
              <a:ext cx="178679" cy="185731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0" name="角丸四角形 99">
              <a:extLst>
                <a:ext uri="{FF2B5EF4-FFF2-40B4-BE49-F238E27FC236}">
                  <a16:creationId xmlns:a16="http://schemas.microsoft.com/office/drawing/2014/main" id="{DB04C7BF-EC73-9490-1096-13CBAE772F34}"/>
                </a:ext>
              </a:extLst>
            </p:cNvPr>
            <p:cNvSpPr/>
            <p:nvPr/>
          </p:nvSpPr>
          <p:spPr>
            <a:xfrm>
              <a:off x="6732221" y="3916865"/>
              <a:ext cx="1134427" cy="162345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1" name="円/楕円 100">
              <a:extLst>
                <a:ext uri="{FF2B5EF4-FFF2-40B4-BE49-F238E27FC236}">
                  <a16:creationId xmlns:a16="http://schemas.microsoft.com/office/drawing/2014/main" id="{790C3331-BEF9-E5CA-3497-CB1AC0883FF7}"/>
                </a:ext>
              </a:extLst>
            </p:cNvPr>
            <p:cNvSpPr/>
            <p:nvPr/>
          </p:nvSpPr>
          <p:spPr>
            <a:xfrm>
              <a:off x="7905449" y="3888962"/>
              <a:ext cx="178679" cy="185731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41" name="グループ化 140">
              <a:extLst>
                <a:ext uri="{FF2B5EF4-FFF2-40B4-BE49-F238E27FC236}">
                  <a16:creationId xmlns:a16="http://schemas.microsoft.com/office/drawing/2014/main" id="{6156189E-D76A-E21E-C549-94B42B8DC50C}"/>
                </a:ext>
              </a:extLst>
            </p:cNvPr>
            <p:cNvGrpSpPr/>
            <p:nvPr/>
          </p:nvGrpSpPr>
          <p:grpSpPr>
            <a:xfrm>
              <a:off x="9009751" y="2410722"/>
              <a:ext cx="2710323" cy="369332"/>
              <a:chOff x="9335570" y="2431742"/>
              <a:chExt cx="2710323" cy="369332"/>
            </a:xfrm>
          </p:grpSpPr>
          <p:sp>
            <p:nvSpPr>
              <p:cNvPr id="103" name="角丸四角形 102">
                <a:extLst>
                  <a:ext uri="{FF2B5EF4-FFF2-40B4-BE49-F238E27FC236}">
                    <a16:creationId xmlns:a16="http://schemas.microsoft.com/office/drawing/2014/main" id="{AF59AF16-C809-D697-210F-1A5C1BEA8158}"/>
                  </a:ext>
                </a:extLst>
              </p:cNvPr>
              <p:cNvSpPr/>
              <p:nvPr/>
            </p:nvSpPr>
            <p:spPr>
              <a:xfrm>
                <a:off x="9335570" y="2472933"/>
                <a:ext cx="336818" cy="165858"/>
              </a:xfrm>
              <a:prstGeom prst="round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4" name="テキスト ボックス 103">
                <a:extLst>
                  <a:ext uri="{FF2B5EF4-FFF2-40B4-BE49-F238E27FC236}">
                    <a16:creationId xmlns:a16="http://schemas.microsoft.com/office/drawing/2014/main" id="{6C564D7E-2B81-95A2-BB76-C0E2C038171D}"/>
                  </a:ext>
                </a:extLst>
              </p:cNvPr>
              <p:cNvSpPr txBox="1"/>
              <p:nvPr/>
            </p:nvSpPr>
            <p:spPr>
              <a:xfrm>
                <a:off x="9677937" y="2431742"/>
                <a:ext cx="23679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dirty="0">
                    <a:latin typeface="Meiryo" panose="020B0604030504040204" pitchFamily="34" charset="-128"/>
                    <a:ea typeface="Meiryo" panose="020B0604030504040204" pitchFamily="34" charset="-128"/>
                  </a:rPr>
                  <a:t>read critical section</a:t>
                </a:r>
                <a:endParaRPr kumimoji="1" lang="ja-JP" altLang="en-US">
                  <a:latin typeface="Meiryo" panose="020B0604030504040204" pitchFamily="34" charset="-128"/>
                  <a:ea typeface="Meiryo" panose="020B0604030504040204" pitchFamily="34" charset="-128"/>
                </a:endParaRPr>
              </a:p>
            </p:txBody>
          </p:sp>
        </p:grpSp>
        <p:sp>
          <p:nvSpPr>
            <p:cNvPr id="106" name="角丸四角形 105">
              <a:extLst>
                <a:ext uri="{FF2B5EF4-FFF2-40B4-BE49-F238E27FC236}">
                  <a16:creationId xmlns:a16="http://schemas.microsoft.com/office/drawing/2014/main" id="{ED17BEE2-DD26-D8F8-C8C4-D1EB1B1FDED7}"/>
                </a:ext>
              </a:extLst>
            </p:cNvPr>
            <p:cNvSpPr/>
            <p:nvPr/>
          </p:nvSpPr>
          <p:spPr>
            <a:xfrm>
              <a:off x="4830311" y="5501282"/>
              <a:ext cx="1521032" cy="211207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7" name="テキスト ボックス 106">
              <a:extLst>
                <a:ext uri="{FF2B5EF4-FFF2-40B4-BE49-F238E27FC236}">
                  <a16:creationId xmlns:a16="http://schemas.microsoft.com/office/drawing/2014/main" id="{6CB67E0D-7B08-BEC9-59DD-8ADD1BB50547}"/>
                </a:ext>
              </a:extLst>
            </p:cNvPr>
            <p:cNvSpPr txBox="1"/>
            <p:nvPr/>
          </p:nvSpPr>
          <p:spPr>
            <a:xfrm>
              <a:off x="4824768" y="5721141"/>
              <a:ext cx="22145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 err="1">
                  <a:latin typeface="Meiryo" panose="020B0604030504040204" pitchFamily="34" charset="-128"/>
                  <a:ea typeface="Meiryo" panose="020B0604030504040204" pitchFamily="34" charset="-128"/>
                </a:rPr>
                <a:t>synchronize_rcu</a:t>
              </a:r>
              <a:r>
                <a:rPr lang="en-US" altLang="ja-JP" dirty="0">
                  <a:latin typeface="Meiryo" panose="020B0604030504040204" pitchFamily="34" charset="-128"/>
                  <a:ea typeface="Meiryo" panose="020B0604030504040204" pitchFamily="34" charset="-128"/>
                </a:rPr>
                <a:t>()</a:t>
              </a:r>
              <a:endParaRPr kumimoji="1" lang="ja-JP" altLang="en-US"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  <p:cxnSp>
          <p:nvCxnSpPr>
            <p:cNvPr id="108" name="直線コネクタ 107">
              <a:extLst>
                <a:ext uri="{FF2B5EF4-FFF2-40B4-BE49-F238E27FC236}">
                  <a16:creationId xmlns:a16="http://schemas.microsoft.com/office/drawing/2014/main" id="{19F92EBC-60FA-2C1E-91D9-E6CE3EB2C4DE}"/>
                </a:ext>
              </a:extLst>
            </p:cNvPr>
            <p:cNvCxnSpPr>
              <a:cxnSpLocks/>
            </p:cNvCxnSpPr>
            <p:nvPr/>
          </p:nvCxnSpPr>
          <p:spPr>
            <a:xfrm>
              <a:off x="5106350" y="2666339"/>
              <a:ext cx="13389" cy="2853552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直線コネクタ 109">
              <a:extLst>
                <a:ext uri="{FF2B5EF4-FFF2-40B4-BE49-F238E27FC236}">
                  <a16:creationId xmlns:a16="http://schemas.microsoft.com/office/drawing/2014/main" id="{92697E85-33FE-88AE-9651-912A5D11FC1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39877" y="3363955"/>
              <a:ext cx="1024" cy="2144900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線コネクタ 113">
              <a:extLst>
                <a:ext uri="{FF2B5EF4-FFF2-40B4-BE49-F238E27FC236}">
                  <a16:creationId xmlns:a16="http://schemas.microsoft.com/office/drawing/2014/main" id="{288255E7-6602-54B7-4B80-0D0BF3A4D215}"/>
                </a:ext>
              </a:extLst>
            </p:cNvPr>
            <p:cNvCxnSpPr>
              <a:cxnSpLocks/>
            </p:cNvCxnSpPr>
            <p:nvPr/>
          </p:nvCxnSpPr>
          <p:spPr>
            <a:xfrm>
              <a:off x="6215814" y="1795671"/>
              <a:ext cx="2" cy="3696959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角丸四角形 120">
              <a:extLst>
                <a:ext uri="{FF2B5EF4-FFF2-40B4-BE49-F238E27FC236}">
                  <a16:creationId xmlns:a16="http://schemas.microsoft.com/office/drawing/2014/main" id="{22FBB971-2BC2-1C3A-BB2D-78356D107BD4}"/>
                </a:ext>
              </a:extLst>
            </p:cNvPr>
            <p:cNvSpPr/>
            <p:nvPr/>
          </p:nvSpPr>
          <p:spPr>
            <a:xfrm>
              <a:off x="6511797" y="5127252"/>
              <a:ext cx="438581" cy="325820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2" name="テキスト ボックス 121">
              <a:extLst>
                <a:ext uri="{FF2B5EF4-FFF2-40B4-BE49-F238E27FC236}">
                  <a16:creationId xmlns:a16="http://schemas.microsoft.com/office/drawing/2014/main" id="{9B6B367B-717A-7D7C-FF85-B3E983D697ED}"/>
                </a:ext>
              </a:extLst>
            </p:cNvPr>
            <p:cNvSpPr txBox="1"/>
            <p:nvPr/>
          </p:nvSpPr>
          <p:spPr>
            <a:xfrm>
              <a:off x="6999188" y="5118868"/>
              <a:ext cx="39934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>
                  <a:latin typeface="Meiryo" panose="020B0604030504040204" pitchFamily="34" charset="-128"/>
                  <a:ea typeface="Meiryo" panose="020B0604030504040204" pitchFamily="34" charset="-128"/>
                </a:rPr>
                <a:t>reclamation: </a:t>
              </a:r>
              <a:r>
                <a:rPr kumimoji="1" lang="ja-JP" altLang="en-US">
                  <a:latin typeface="Meiryo" panose="020B0604030504040204" pitchFamily="34" charset="-128"/>
                  <a:ea typeface="Meiryo" panose="020B0604030504040204" pitchFamily="34" charset="-128"/>
                </a:rPr>
                <a:t>回収、再利用（削除）</a:t>
              </a:r>
            </a:p>
          </p:txBody>
        </p:sp>
        <p:sp>
          <p:nvSpPr>
            <p:cNvPr id="123" name="テキスト ボックス 122">
              <a:extLst>
                <a:ext uri="{FF2B5EF4-FFF2-40B4-BE49-F238E27FC236}">
                  <a16:creationId xmlns:a16="http://schemas.microsoft.com/office/drawing/2014/main" id="{9735B65E-6590-2396-BDEB-202F6E04F80C}"/>
                </a:ext>
              </a:extLst>
            </p:cNvPr>
            <p:cNvSpPr txBox="1"/>
            <p:nvPr/>
          </p:nvSpPr>
          <p:spPr>
            <a:xfrm>
              <a:off x="4953243" y="873599"/>
              <a:ext cx="236795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>
                  <a:latin typeface="Meiryo" panose="020B0604030504040204" pitchFamily="34" charset="-128"/>
                  <a:ea typeface="Meiryo" panose="020B0604030504040204" pitchFamily="34" charset="-128"/>
                </a:rPr>
                <a:t>赤か青か不明な</a:t>
              </a:r>
              <a:endParaRPr lang="en-US" altLang="ja-JP" dirty="0">
                <a:latin typeface="Meiryo" panose="020B0604030504040204" pitchFamily="34" charset="-128"/>
                <a:ea typeface="Meiryo" panose="020B0604030504040204" pitchFamily="34" charset="-128"/>
              </a:endParaRPr>
            </a:p>
            <a:p>
              <a:r>
                <a:rPr kumimoji="1" lang="en-US" altLang="ja-JP" dirty="0">
                  <a:latin typeface="Meiryo" panose="020B0604030504040204" pitchFamily="34" charset="-128"/>
                  <a:ea typeface="Meiryo" panose="020B0604030504040204" pitchFamily="34" charset="-128"/>
                </a:rPr>
                <a:t>read critical section</a:t>
              </a:r>
              <a:endParaRPr kumimoji="1" lang="ja-JP" altLang="en-US"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  <p:cxnSp>
          <p:nvCxnSpPr>
            <p:cNvPr id="124" name="直線矢印コネクタ 123">
              <a:extLst>
                <a:ext uri="{FF2B5EF4-FFF2-40B4-BE49-F238E27FC236}">
                  <a16:creationId xmlns:a16="http://schemas.microsoft.com/office/drawing/2014/main" id="{F2BAABA0-5B42-80EE-9204-8B5273A5081D}"/>
                </a:ext>
              </a:extLst>
            </p:cNvPr>
            <p:cNvCxnSpPr>
              <a:cxnSpLocks/>
              <a:stCxn id="123" idx="2"/>
              <a:endCxn id="88" idx="0"/>
            </p:cNvCxnSpPr>
            <p:nvPr/>
          </p:nvCxnSpPr>
          <p:spPr>
            <a:xfrm flipH="1">
              <a:off x="4967011" y="1519930"/>
              <a:ext cx="1170210" cy="1629130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直線矢印コネクタ 127">
              <a:extLst>
                <a:ext uri="{FF2B5EF4-FFF2-40B4-BE49-F238E27FC236}">
                  <a16:creationId xmlns:a16="http://schemas.microsoft.com/office/drawing/2014/main" id="{7D61234D-61E3-8153-8666-375732800B36}"/>
                </a:ext>
              </a:extLst>
            </p:cNvPr>
            <p:cNvCxnSpPr>
              <a:cxnSpLocks/>
              <a:stCxn id="123" idx="2"/>
              <a:endCxn id="98" idx="0"/>
            </p:cNvCxnSpPr>
            <p:nvPr/>
          </p:nvCxnSpPr>
          <p:spPr>
            <a:xfrm flipH="1">
              <a:off x="5520461" y="1519930"/>
              <a:ext cx="616760" cy="2382702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9" name="グループ化 138">
              <a:extLst>
                <a:ext uri="{FF2B5EF4-FFF2-40B4-BE49-F238E27FC236}">
                  <a16:creationId xmlns:a16="http://schemas.microsoft.com/office/drawing/2014/main" id="{6C2C14B7-0AB5-84D1-1E9E-8A8ACB0C28F1}"/>
                </a:ext>
              </a:extLst>
            </p:cNvPr>
            <p:cNvGrpSpPr/>
            <p:nvPr/>
          </p:nvGrpSpPr>
          <p:grpSpPr>
            <a:xfrm>
              <a:off x="6231152" y="4288188"/>
              <a:ext cx="4429775" cy="646331"/>
              <a:chOff x="6231152" y="4288188"/>
              <a:chExt cx="4429775" cy="646331"/>
            </a:xfrm>
          </p:grpSpPr>
          <p:cxnSp>
            <p:nvCxnSpPr>
              <p:cNvPr id="137" name="直線コネクタ 136">
                <a:extLst>
                  <a:ext uri="{FF2B5EF4-FFF2-40B4-BE49-F238E27FC236}">
                    <a16:creationId xmlns:a16="http://schemas.microsoft.com/office/drawing/2014/main" id="{D43F6333-400E-2B53-CACB-88A908414E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31152" y="4611353"/>
                <a:ext cx="551790" cy="0"/>
              </a:xfrm>
              <a:prstGeom prst="line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8" name="テキスト ボックス 137">
                <a:extLst>
                  <a:ext uri="{FF2B5EF4-FFF2-40B4-BE49-F238E27FC236}">
                    <a16:creationId xmlns:a16="http://schemas.microsoft.com/office/drawing/2014/main" id="{C6A5AEBF-5AE8-6603-9C92-484DFC206F9C}"/>
                  </a:ext>
                </a:extLst>
              </p:cNvPr>
              <p:cNvSpPr txBox="1"/>
              <p:nvPr/>
            </p:nvSpPr>
            <p:spPr>
              <a:xfrm>
                <a:off x="6782942" y="4288188"/>
                <a:ext cx="387798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>
                    <a:latin typeface="Meiryo" panose="020B0604030504040204" pitchFamily="34" charset="-128"/>
                    <a:ea typeface="Meiryo" panose="020B0604030504040204" pitchFamily="34" charset="-128"/>
                  </a:rPr>
                  <a:t>赤を保持する参照スレッドは居ない</a:t>
                </a:r>
                <a:endParaRPr kumimoji="1" lang="en-US" altLang="ja-JP" dirty="0">
                  <a:latin typeface="Meiryo" panose="020B0604030504040204" pitchFamily="34" charset="-128"/>
                  <a:ea typeface="Meiryo" panose="020B0604030504040204" pitchFamily="34" charset="-128"/>
                </a:endParaRPr>
              </a:p>
              <a:p>
                <a:r>
                  <a:rPr lang="ja-JP" altLang="en-US">
                    <a:latin typeface="Meiryo" panose="020B0604030504040204" pitchFamily="34" charset="-128"/>
                    <a:ea typeface="Meiryo" panose="020B0604030504040204" pitchFamily="34" charset="-128"/>
                  </a:rPr>
                  <a:t>（だから消せる）</a:t>
                </a:r>
                <a:endParaRPr kumimoji="1" lang="ja-JP" altLang="en-US">
                  <a:latin typeface="Meiryo" panose="020B0604030504040204" pitchFamily="34" charset="-128"/>
                  <a:ea typeface="Meiryo" panose="020B0604030504040204" pitchFamily="34" charset="-128"/>
                </a:endParaRPr>
              </a:p>
            </p:txBody>
          </p:sp>
        </p:grpSp>
        <p:sp>
          <p:nvSpPr>
            <p:cNvPr id="142" name="テキスト ボックス 141">
              <a:extLst>
                <a:ext uri="{FF2B5EF4-FFF2-40B4-BE49-F238E27FC236}">
                  <a16:creationId xmlns:a16="http://schemas.microsoft.com/office/drawing/2014/main" id="{3CDC79F1-981A-2160-845A-329E4B30097A}"/>
                </a:ext>
              </a:extLst>
            </p:cNvPr>
            <p:cNvSpPr txBox="1"/>
            <p:nvPr/>
          </p:nvSpPr>
          <p:spPr>
            <a:xfrm>
              <a:off x="8922316" y="2924246"/>
              <a:ext cx="3185487" cy="92333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altLang="ja-JP" dirty="0">
                  <a:latin typeface="Meiryo" panose="020B0604030504040204" pitchFamily="34" charset="-128"/>
                  <a:ea typeface="Meiryo" panose="020B0604030504040204" pitchFamily="34" charset="-128"/>
                </a:rPr>
                <a:t>read critical section</a:t>
              </a:r>
              <a:r>
                <a:rPr lang="ja-JP" altLang="en-US">
                  <a:latin typeface="Meiryo" panose="020B0604030504040204" pitchFamily="34" charset="-128"/>
                  <a:ea typeface="Meiryo" panose="020B0604030504040204" pitchFamily="34" charset="-128"/>
                </a:rPr>
                <a:t>は</a:t>
              </a:r>
              <a:endParaRPr lang="en-US" altLang="ja-JP" dirty="0">
                <a:latin typeface="Meiryo" panose="020B0604030504040204" pitchFamily="34" charset="-128"/>
                <a:ea typeface="Meiryo" panose="020B0604030504040204" pitchFamily="34" charset="-128"/>
              </a:endParaRPr>
            </a:p>
            <a:p>
              <a:r>
                <a:rPr lang="ja-JP" altLang="en-US">
                  <a:latin typeface="Meiryo" panose="020B0604030504040204" pitchFamily="34" charset="-128"/>
                  <a:ea typeface="Meiryo" panose="020B0604030504040204" pitchFamily="34" charset="-128"/>
                </a:rPr>
                <a:t>毎回</a:t>
              </a:r>
              <a:r>
                <a:rPr lang="en-US" altLang="ja-JP" dirty="0">
                  <a:latin typeface="Meiryo" panose="020B0604030504040204" pitchFamily="34" charset="-128"/>
                  <a:ea typeface="Meiryo" panose="020B0604030504040204" pitchFamily="34" charset="-128"/>
                </a:rPr>
                <a:t> </a:t>
              </a:r>
              <a:r>
                <a:rPr lang="en-US" altLang="ja-JP" dirty="0" err="1">
                  <a:latin typeface="Meiryo" panose="020B0604030504040204" pitchFamily="34" charset="-128"/>
                  <a:ea typeface="Meiryo" panose="020B0604030504040204" pitchFamily="34" charset="-128"/>
                </a:rPr>
                <a:t>rcu_dereference</a:t>
              </a:r>
              <a:r>
                <a:rPr lang="en-US" altLang="ja-JP" dirty="0">
                  <a:latin typeface="Meiryo" panose="020B0604030504040204" pitchFamily="34" charset="-128"/>
                  <a:ea typeface="Meiryo" panose="020B0604030504040204" pitchFamily="34" charset="-128"/>
                </a:rPr>
                <a:t>()</a:t>
              </a:r>
            </a:p>
            <a:p>
              <a:r>
                <a:rPr kumimoji="1" lang="ja-JP" altLang="en-US">
                  <a:latin typeface="Meiryo" panose="020B0604030504040204" pitchFamily="34" charset="-128"/>
                  <a:ea typeface="Meiryo" panose="020B0604030504040204" pitchFamily="34" charset="-128"/>
                </a:rPr>
                <a:t>し直して最新のポインタ取得</a:t>
              </a:r>
            </a:p>
          </p:txBody>
        </p:sp>
        <p:cxnSp>
          <p:nvCxnSpPr>
            <p:cNvPr id="144" name="直線矢印コネクタ 143">
              <a:extLst>
                <a:ext uri="{FF2B5EF4-FFF2-40B4-BE49-F238E27FC236}">
                  <a16:creationId xmlns:a16="http://schemas.microsoft.com/office/drawing/2014/main" id="{CB02239E-2BEB-6A63-46B9-E3B70879C254}"/>
                </a:ext>
              </a:extLst>
            </p:cNvPr>
            <p:cNvCxnSpPr/>
            <p:nvPr/>
          </p:nvCxnSpPr>
          <p:spPr>
            <a:xfrm flipV="1">
              <a:off x="2869324" y="4958135"/>
              <a:ext cx="1503042" cy="186237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テキスト ボックス 144">
              <a:extLst>
                <a:ext uri="{FF2B5EF4-FFF2-40B4-BE49-F238E27FC236}">
                  <a16:creationId xmlns:a16="http://schemas.microsoft.com/office/drawing/2014/main" id="{688DE388-3F26-F4CA-351A-109A786BF892}"/>
                </a:ext>
              </a:extLst>
            </p:cNvPr>
            <p:cNvSpPr txBox="1"/>
            <p:nvPr/>
          </p:nvSpPr>
          <p:spPr>
            <a:xfrm>
              <a:off x="2869324" y="4716274"/>
              <a:ext cx="13388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>
                  <a:latin typeface="Meiryo" panose="020B0604030504040204" pitchFamily="34" charset="-128"/>
                  <a:ea typeface="Meiryo" panose="020B0604030504040204" pitchFamily="34" charset="-128"/>
                </a:rPr>
                <a:t>データ更新</a:t>
              </a:r>
              <a:endParaRPr kumimoji="1" lang="ja-JP" altLang="en-US"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15E5DF4B-7641-A664-CC40-AF21B774A71D}"/>
                </a:ext>
              </a:extLst>
            </p:cNvPr>
            <p:cNvSpPr txBox="1"/>
            <p:nvPr/>
          </p:nvSpPr>
          <p:spPr>
            <a:xfrm>
              <a:off x="998115" y="593357"/>
              <a:ext cx="22910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4000" dirty="0" err="1">
                  <a:latin typeface="Meiryo" panose="020B0604030504040204" pitchFamily="34" charset="-128"/>
                  <a:ea typeface="Meiryo" panose="020B0604030504040204" pitchFamily="34" charset="-128"/>
                </a:rPr>
                <a:t>rcu-qsbr</a:t>
              </a:r>
              <a:endParaRPr kumimoji="1" lang="ja-JP" altLang="en-US" sz="4000"/>
            </a:p>
          </p:txBody>
        </p:sp>
      </p:grpSp>
      <p:sp>
        <p:nvSpPr>
          <p:cNvPr id="11" name="スライド番号プレースホルダー 10">
            <a:extLst>
              <a:ext uri="{FF2B5EF4-FFF2-40B4-BE49-F238E27FC236}">
                <a16:creationId xmlns:a16="http://schemas.microsoft.com/office/drawing/2014/main" id="{F5D85A8B-9813-3144-75A3-EC4749D78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1F03-9459-BF47-85FC-929A1BD0B055}" type="slidenum">
              <a:rPr kumimoji="1" lang="ja-JP" altLang="en-US" smtClean="0"/>
              <a:pPr/>
              <a:t>8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66597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4FDBF-085A-2A51-44C1-74D851865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C5F7558-EC27-F650-18A3-2ECF0D6585A4}"/>
              </a:ext>
            </a:extLst>
          </p:cNvPr>
          <p:cNvGrpSpPr/>
          <p:nvPr/>
        </p:nvGrpSpPr>
        <p:grpSpPr>
          <a:xfrm>
            <a:off x="472201" y="303825"/>
            <a:ext cx="11043742" cy="6319999"/>
            <a:chOff x="150312" y="162838"/>
            <a:chExt cx="11699310" cy="6695162"/>
          </a:xfrm>
        </p:grpSpPr>
        <p:sp>
          <p:nvSpPr>
            <p:cNvPr id="3" name="正方形/長方形 2">
              <a:extLst>
                <a:ext uri="{FF2B5EF4-FFF2-40B4-BE49-F238E27FC236}">
                  <a16:creationId xmlns:a16="http://schemas.microsoft.com/office/drawing/2014/main" id="{ABE280C5-AC9A-47C8-3A67-9C86C32BAA4F}"/>
                </a:ext>
              </a:extLst>
            </p:cNvPr>
            <p:cNvSpPr/>
            <p:nvPr/>
          </p:nvSpPr>
          <p:spPr>
            <a:xfrm>
              <a:off x="150312" y="162838"/>
              <a:ext cx="11699310" cy="6695162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7B3BE93F-C98C-467C-D295-8692DD441CA8}"/>
                </a:ext>
              </a:extLst>
            </p:cNvPr>
            <p:cNvGrpSpPr/>
            <p:nvPr/>
          </p:nvGrpSpPr>
          <p:grpSpPr>
            <a:xfrm>
              <a:off x="385966" y="1559114"/>
              <a:ext cx="7998421" cy="5005468"/>
              <a:chOff x="363924" y="-166510"/>
              <a:chExt cx="11872458" cy="7429869"/>
            </a:xfrm>
          </p:grpSpPr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8C8F1B81-E992-DAD0-3E32-F6148AE25504}"/>
                  </a:ext>
                </a:extLst>
              </p:cNvPr>
              <p:cNvSpPr txBox="1"/>
              <p:nvPr/>
            </p:nvSpPr>
            <p:spPr>
              <a:xfrm>
                <a:off x="9066101" y="6074503"/>
                <a:ext cx="3170281" cy="118885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1400">
                    <a:latin typeface="Meiryo" panose="020B0604030504040204" pitchFamily="34" charset="-128"/>
                    <a:ea typeface="Meiryo" panose="020B0604030504040204" pitchFamily="34" charset="-128"/>
                  </a:rPr>
                  <a:t>機能の追加</a:t>
                </a:r>
                <a:endParaRPr lang="en-US" altLang="ja-JP" sz="1400" dirty="0">
                  <a:latin typeface="Meiryo" panose="020B0604030504040204" pitchFamily="34" charset="-128"/>
                  <a:ea typeface="Meiryo" panose="020B0604030504040204" pitchFamily="34" charset="-128"/>
                </a:endParaRPr>
              </a:p>
              <a:p>
                <a:r>
                  <a:rPr kumimoji="1" lang="ja-JP" altLang="en-US" sz="1400">
                    <a:latin typeface="Meiryo" panose="020B0604030504040204" pitchFamily="34" charset="-128"/>
                    <a:ea typeface="Meiryo" panose="020B0604030504040204" pitchFamily="34" charset="-128"/>
                  </a:rPr>
                  <a:t>　　</a:t>
                </a:r>
                <a:r>
                  <a:rPr kumimoji="1" lang="en-US" altLang="ja-JP" sz="1400" dirty="0">
                    <a:latin typeface="Meiryo" panose="020B0604030504040204" pitchFamily="34" charset="-128"/>
                    <a:ea typeface="Meiryo" panose="020B0604030504040204" pitchFamily="34" charset="-128"/>
                  </a:rPr>
                  <a:t>or</a:t>
                </a:r>
              </a:p>
              <a:p>
                <a:r>
                  <a:rPr lang="ja-JP" altLang="en-US" sz="1400">
                    <a:latin typeface="Meiryo" panose="020B0604030504040204" pitchFamily="34" charset="-128"/>
                    <a:ea typeface="Meiryo" panose="020B0604030504040204" pitchFamily="34" charset="-128"/>
                  </a:rPr>
                  <a:t>機能の削除（省電力）</a:t>
                </a:r>
                <a:endParaRPr kumimoji="1" lang="ja-JP" altLang="en-US" sz="1400">
                  <a:latin typeface="Meiryo" panose="020B0604030504040204" pitchFamily="34" charset="-128"/>
                  <a:ea typeface="Meiryo" panose="020B0604030504040204" pitchFamily="34" charset="-128"/>
                </a:endParaRPr>
              </a:p>
            </p:txBody>
          </p:sp>
          <p:sp>
            <p:nvSpPr>
              <p:cNvPr id="8" name="角丸四角形 7">
                <a:extLst>
                  <a:ext uri="{FF2B5EF4-FFF2-40B4-BE49-F238E27FC236}">
                    <a16:creationId xmlns:a16="http://schemas.microsoft.com/office/drawing/2014/main" id="{552A2A4C-2942-DF84-2048-8DF18B0A2E79}"/>
                  </a:ext>
                </a:extLst>
              </p:cNvPr>
              <p:cNvSpPr/>
              <p:nvPr/>
            </p:nvSpPr>
            <p:spPr>
              <a:xfrm>
                <a:off x="1360607" y="5264655"/>
                <a:ext cx="6575352" cy="395384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en-US" altLang="ja-JP" sz="1400" b="1" dirty="0">
                    <a:solidFill>
                      <a:srgbClr val="00B050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rPr>
                  <a:t>DPDK</a:t>
                </a:r>
                <a:endParaRPr kumimoji="1" lang="ja-JP" altLang="en-US" sz="1400" b="1">
                  <a:solidFill>
                    <a:srgbClr val="00B050"/>
                  </a:solidFill>
                  <a:latin typeface="Meiryo" panose="020B0604030504040204" pitchFamily="34" charset="-128"/>
                  <a:ea typeface="Meiryo" panose="020B0604030504040204" pitchFamily="34" charset="-128"/>
                </a:endParaRPr>
              </a:p>
            </p:txBody>
          </p:sp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A4D197E2-6ABC-69FF-AA11-8EA06EC7AEF2}"/>
                  </a:ext>
                </a:extLst>
              </p:cNvPr>
              <p:cNvSpPr txBox="1"/>
              <p:nvPr/>
            </p:nvSpPr>
            <p:spPr>
              <a:xfrm>
                <a:off x="455885" y="4549852"/>
                <a:ext cx="882735" cy="8227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1400" dirty="0">
                    <a:latin typeface="Meiryo" panose="020B0604030504040204" pitchFamily="34" charset="-128"/>
                    <a:ea typeface="Meiryo" panose="020B0604030504040204" pitchFamily="34" charset="-128"/>
                  </a:rPr>
                  <a:t>CPU</a:t>
                </a:r>
              </a:p>
              <a:p>
                <a:pPr algn="ctr"/>
                <a:r>
                  <a:rPr lang="en-US" altLang="ja-JP" sz="1400" dirty="0">
                    <a:latin typeface="Meiryo" panose="020B0604030504040204" pitchFamily="34" charset="-128"/>
                    <a:ea typeface="Meiryo" panose="020B0604030504040204" pitchFamily="34" charset="-128"/>
                  </a:rPr>
                  <a:t>core</a:t>
                </a:r>
                <a:endParaRPr kumimoji="1" lang="ja-JP" altLang="en-US" sz="1400">
                  <a:latin typeface="Meiryo" panose="020B0604030504040204" pitchFamily="34" charset="-128"/>
                  <a:ea typeface="Meiryo" panose="020B0604030504040204" pitchFamily="34" charset="-128"/>
                </a:endParaRPr>
              </a:p>
            </p:txBody>
          </p:sp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A934DCD3-39CC-B438-C6B8-A8B7970503CA}"/>
                  </a:ext>
                </a:extLst>
              </p:cNvPr>
              <p:cNvSpPr txBox="1"/>
              <p:nvPr/>
            </p:nvSpPr>
            <p:spPr>
              <a:xfrm>
                <a:off x="363924" y="5728518"/>
                <a:ext cx="1049100" cy="8227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1400" dirty="0">
                    <a:latin typeface="Meiryo" panose="020B0604030504040204" pitchFamily="34" charset="-128"/>
                    <a:ea typeface="Meiryo" panose="020B0604030504040204" pitchFamily="34" charset="-128"/>
                  </a:rPr>
                  <a:t>port</a:t>
                </a:r>
              </a:p>
              <a:p>
                <a:pPr algn="ctr"/>
                <a:r>
                  <a:rPr lang="en-US" altLang="ja-JP" sz="1400" dirty="0">
                    <a:latin typeface="Meiryo" panose="020B0604030504040204" pitchFamily="34" charset="-128"/>
                    <a:ea typeface="Meiryo" panose="020B0604030504040204" pitchFamily="34" charset="-128"/>
                  </a:rPr>
                  <a:t>(NIC)</a:t>
                </a:r>
                <a:endParaRPr kumimoji="1" lang="ja-JP" altLang="en-US" sz="1400">
                  <a:latin typeface="Meiryo" panose="020B0604030504040204" pitchFamily="34" charset="-128"/>
                  <a:ea typeface="Meiryo" panose="020B0604030504040204" pitchFamily="34" charset="-128"/>
                </a:endParaRPr>
              </a:p>
            </p:txBody>
          </p:sp>
          <p:cxnSp>
            <p:nvCxnSpPr>
              <p:cNvPr id="11" name="直線コネクタ 10">
                <a:extLst>
                  <a:ext uri="{FF2B5EF4-FFF2-40B4-BE49-F238E27FC236}">
                    <a16:creationId xmlns:a16="http://schemas.microsoft.com/office/drawing/2014/main" id="{68A99802-4663-7118-91AB-AF35978862D3}"/>
                  </a:ext>
                </a:extLst>
              </p:cNvPr>
              <p:cNvCxnSpPr>
                <a:cxnSpLocks/>
                <a:stCxn id="66" idx="0"/>
                <a:endCxn id="55" idx="2"/>
              </p:cNvCxnSpPr>
              <p:nvPr/>
            </p:nvCxnSpPr>
            <p:spPr>
              <a:xfrm flipV="1">
                <a:off x="1542233" y="5034591"/>
                <a:ext cx="2329536" cy="855513"/>
              </a:xfrm>
              <a:prstGeom prst="line">
                <a:avLst/>
              </a:prstGeom>
              <a:noFill/>
              <a:ln w="12700"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線コネクタ 11">
                <a:extLst>
                  <a:ext uri="{FF2B5EF4-FFF2-40B4-BE49-F238E27FC236}">
                    <a16:creationId xmlns:a16="http://schemas.microsoft.com/office/drawing/2014/main" id="{4E67AAF0-F977-34F6-DFD5-7A13226A17CC}"/>
                  </a:ext>
                </a:extLst>
              </p:cNvPr>
              <p:cNvCxnSpPr>
                <a:cxnSpLocks/>
                <a:stCxn id="63" idx="0"/>
                <a:endCxn id="55" idx="2"/>
              </p:cNvCxnSpPr>
              <p:nvPr/>
            </p:nvCxnSpPr>
            <p:spPr>
              <a:xfrm flipV="1">
                <a:off x="2318745" y="5034591"/>
                <a:ext cx="1553024" cy="855513"/>
              </a:xfrm>
              <a:prstGeom prst="line">
                <a:avLst/>
              </a:prstGeom>
              <a:noFill/>
              <a:ln w="12700"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線コネクタ 12">
                <a:extLst>
                  <a:ext uri="{FF2B5EF4-FFF2-40B4-BE49-F238E27FC236}">
                    <a16:creationId xmlns:a16="http://schemas.microsoft.com/office/drawing/2014/main" id="{B28346FB-A3F8-036C-68C1-46A6A90153FD}"/>
                  </a:ext>
                </a:extLst>
              </p:cNvPr>
              <p:cNvCxnSpPr>
                <a:cxnSpLocks/>
                <a:stCxn id="56" idx="0"/>
                <a:endCxn id="55" idx="2"/>
              </p:cNvCxnSpPr>
              <p:nvPr/>
            </p:nvCxnSpPr>
            <p:spPr>
              <a:xfrm flipV="1">
                <a:off x="3871769" y="5034591"/>
                <a:ext cx="0" cy="855513"/>
              </a:xfrm>
              <a:prstGeom prst="line">
                <a:avLst/>
              </a:prstGeom>
              <a:noFill/>
              <a:ln w="12700"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線コネクタ 13">
                <a:extLst>
                  <a:ext uri="{FF2B5EF4-FFF2-40B4-BE49-F238E27FC236}">
                    <a16:creationId xmlns:a16="http://schemas.microsoft.com/office/drawing/2014/main" id="{CEA3E251-89C3-F02F-C738-1842EDB21B13}"/>
                  </a:ext>
                </a:extLst>
              </p:cNvPr>
              <p:cNvCxnSpPr>
                <a:cxnSpLocks/>
                <a:stCxn id="52" idx="0"/>
                <a:endCxn id="48" idx="2"/>
              </p:cNvCxnSpPr>
              <p:nvPr/>
            </p:nvCxnSpPr>
            <p:spPr>
              <a:xfrm flipV="1">
                <a:off x="4648281" y="5034591"/>
                <a:ext cx="776512" cy="855513"/>
              </a:xfrm>
              <a:prstGeom prst="line">
                <a:avLst/>
              </a:prstGeom>
              <a:noFill/>
              <a:ln w="12700"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線コネクタ 14">
                <a:extLst>
                  <a:ext uri="{FF2B5EF4-FFF2-40B4-BE49-F238E27FC236}">
                    <a16:creationId xmlns:a16="http://schemas.microsoft.com/office/drawing/2014/main" id="{E8156F84-DE9D-3C6E-4B9B-59C1CA69FDBF}"/>
                  </a:ext>
                </a:extLst>
              </p:cNvPr>
              <p:cNvCxnSpPr>
                <a:cxnSpLocks/>
                <a:stCxn id="52" idx="0"/>
                <a:endCxn id="45" idx="2"/>
              </p:cNvCxnSpPr>
              <p:nvPr/>
            </p:nvCxnSpPr>
            <p:spPr>
              <a:xfrm flipV="1">
                <a:off x="4648281" y="5034591"/>
                <a:ext cx="1553026" cy="855513"/>
              </a:xfrm>
              <a:prstGeom prst="line">
                <a:avLst/>
              </a:prstGeom>
              <a:noFill/>
              <a:ln w="12700"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" name="グループ化 15">
                <a:extLst>
                  <a:ext uri="{FF2B5EF4-FFF2-40B4-BE49-F238E27FC236}">
                    <a16:creationId xmlns:a16="http://schemas.microsoft.com/office/drawing/2014/main" id="{F902E892-3DDD-E8A8-BE1B-4D290EAFD46E}"/>
                  </a:ext>
                </a:extLst>
              </p:cNvPr>
              <p:cNvGrpSpPr/>
              <p:nvPr/>
            </p:nvGrpSpPr>
            <p:grpSpPr>
              <a:xfrm>
                <a:off x="1360606" y="2236126"/>
                <a:ext cx="363254" cy="3977143"/>
                <a:chOff x="2425316" y="2160970"/>
                <a:chExt cx="363254" cy="3977143"/>
              </a:xfrm>
            </p:grpSpPr>
            <p:sp>
              <p:nvSpPr>
                <p:cNvPr id="65" name="正方形/長方形 64">
                  <a:extLst>
                    <a:ext uri="{FF2B5EF4-FFF2-40B4-BE49-F238E27FC236}">
                      <a16:creationId xmlns:a16="http://schemas.microsoft.com/office/drawing/2014/main" id="{34552BE1-61B8-3F54-B360-7F6F415A2389}"/>
                    </a:ext>
                  </a:extLst>
                </p:cNvPr>
                <p:cNvSpPr/>
                <p:nvPr/>
              </p:nvSpPr>
              <p:spPr>
                <a:xfrm>
                  <a:off x="2425316" y="4636270"/>
                  <a:ext cx="363254" cy="323165"/>
                </a:xfrm>
                <a:prstGeom prst="rect">
                  <a:avLst/>
                </a:prstGeom>
                <a:solidFill>
                  <a:schemeClr val="bg1"/>
                </a:solidFill>
                <a:ln w="127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kumimoji="1" lang="en-US" altLang="ja-JP" sz="1100" dirty="0">
                      <a:solidFill>
                        <a:schemeClr val="tx1"/>
                      </a:solidFill>
                      <a:latin typeface="Meiryo" panose="020B0604030504040204" pitchFamily="34" charset="-128"/>
                      <a:ea typeface="Meiryo" panose="020B0604030504040204" pitchFamily="34" charset="-128"/>
                    </a:rPr>
                    <a:t>1</a:t>
                  </a:r>
                  <a:endParaRPr kumimoji="1" lang="ja-JP" altLang="en-US" sz="1100">
                    <a:solidFill>
                      <a:schemeClr val="tx1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endParaRPr>
                </a:p>
              </p:txBody>
            </p:sp>
            <p:sp>
              <p:nvSpPr>
                <p:cNvPr id="66" name="正方形/長方形 65">
                  <a:extLst>
                    <a:ext uri="{FF2B5EF4-FFF2-40B4-BE49-F238E27FC236}">
                      <a16:creationId xmlns:a16="http://schemas.microsoft.com/office/drawing/2014/main" id="{1F219ECB-8E6B-5EA1-0C62-644893469877}"/>
                    </a:ext>
                  </a:extLst>
                </p:cNvPr>
                <p:cNvSpPr/>
                <p:nvPr/>
              </p:nvSpPr>
              <p:spPr>
                <a:xfrm>
                  <a:off x="2425316" y="5814948"/>
                  <a:ext cx="363254" cy="323165"/>
                </a:xfrm>
                <a:prstGeom prst="rect">
                  <a:avLst/>
                </a:prstGeom>
                <a:solidFill>
                  <a:schemeClr val="bg1"/>
                </a:solidFill>
                <a:ln w="127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kumimoji="1" lang="en-US" altLang="ja-JP" sz="1100" dirty="0">
                      <a:solidFill>
                        <a:schemeClr val="tx1"/>
                      </a:solidFill>
                      <a:latin typeface="Meiryo" panose="020B0604030504040204" pitchFamily="34" charset="-128"/>
                      <a:ea typeface="Meiryo" panose="020B0604030504040204" pitchFamily="34" charset="-128"/>
                    </a:rPr>
                    <a:t>1</a:t>
                  </a:r>
                  <a:endParaRPr kumimoji="1" lang="ja-JP" altLang="en-US" sz="1100">
                    <a:solidFill>
                      <a:schemeClr val="tx1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endParaRPr>
                </a:p>
              </p:txBody>
            </p:sp>
            <p:sp>
              <p:nvSpPr>
                <p:cNvPr id="67" name="正方形/長方形 66">
                  <a:extLst>
                    <a:ext uri="{FF2B5EF4-FFF2-40B4-BE49-F238E27FC236}">
                      <a16:creationId xmlns:a16="http://schemas.microsoft.com/office/drawing/2014/main" id="{9B893993-3B54-BAD3-5D63-39D6CF754171}"/>
                    </a:ext>
                  </a:extLst>
                </p:cNvPr>
                <p:cNvSpPr/>
                <p:nvPr/>
              </p:nvSpPr>
              <p:spPr>
                <a:xfrm>
                  <a:off x="2425316" y="2160970"/>
                  <a:ext cx="363254" cy="217657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r>
                    <a:rPr kumimoji="1" lang="en-US" altLang="ja-JP" sz="1400" dirty="0">
                      <a:solidFill>
                        <a:schemeClr val="tx1"/>
                      </a:solidFill>
                      <a:latin typeface="Meiryo" panose="020B0604030504040204" pitchFamily="34" charset="-128"/>
                      <a:ea typeface="Meiryo" panose="020B0604030504040204" pitchFamily="34" charset="-128"/>
                    </a:rPr>
                    <a:t>OS</a:t>
                  </a:r>
                  <a:endParaRPr kumimoji="1" lang="ja-JP" altLang="en-US" sz="1400">
                    <a:solidFill>
                      <a:schemeClr val="tx1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endParaRPr>
                </a:p>
              </p:txBody>
            </p:sp>
          </p:grpSp>
          <p:grpSp>
            <p:nvGrpSpPr>
              <p:cNvPr id="17" name="グループ化 16">
                <a:extLst>
                  <a:ext uri="{FF2B5EF4-FFF2-40B4-BE49-F238E27FC236}">
                    <a16:creationId xmlns:a16="http://schemas.microsoft.com/office/drawing/2014/main" id="{72F15242-7938-094B-21D2-8D50D0BF0FFD}"/>
                  </a:ext>
                </a:extLst>
              </p:cNvPr>
              <p:cNvGrpSpPr/>
              <p:nvPr/>
            </p:nvGrpSpPr>
            <p:grpSpPr>
              <a:xfrm>
                <a:off x="2137118" y="2236127"/>
                <a:ext cx="363254" cy="3977142"/>
                <a:chOff x="3578307" y="2160970"/>
                <a:chExt cx="363254" cy="3977142"/>
              </a:xfrm>
            </p:grpSpPr>
            <p:sp>
              <p:nvSpPr>
                <p:cNvPr id="62" name="正方形/長方形 61">
                  <a:extLst>
                    <a:ext uri="{FF2B5EF4-FFF2-40B4-BE49-F238E27FC236}">
                      <a16:creationId xmlns:a16="http://schemas.microsoft.com/office/drawing/2014/main" id="{DA744671-A391-31CB-F63E-8B672488FC9E}"/>
                    </a:ext>
                  </a:extLst>
                </p:cNvPr>
                <p:cNvSpPr/>
                <p:nvPr/>
              </p:nvSpPr>
              <p:spPr>
                <a:xfrm>
                  <a:off x="3578307" y="4636269"/>
                  <a:ext cx="363254" cy="323165"/>
                </a:xfrm>
                <a:prstGeom prst="rect">
                  <a:avLst/>
                </a:prstGeom>
                <a:solidFill>
                  <a:schemeClr val="bg1"/>
                </a:solidFill>
                <a:ln w="127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kumimoji="1" lang="en-US" altLang="ja-JP" sz="1100" dirty="0">
                      <a:solidFill>
                        <a:schemeClr val="tx1"/>
                      </a:solidFill>
                      <a:latin typeface="Meiryo" panose="020B0604030504040204" pitchFamily="34" charset="-128"/>
                      <a:ea typeface="Meiryo" panose="020B0604030504040204" pitchFamily="34" charset="-128"/>
                    </a:rPr>
                    <a:t>2</a:t>
                  </a:r>
                  <a:endParaRPr kumimoji="1" lang="ja-JP" altLang="en-US" sz="1100">
                    <a:solidFill>
                      <a:schemeClr val="tx1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endParaRPr>
                </a:p>
              </p:txBody>
            </p:sp>
            <p:sp>
              <p:nvSpPr>
                <p:cNvPr id="63" name="正方形/長方形 62">
                  <a:extLst>
                    <a:ext uri="{FF2B5EF4-FFF2-40B4-BE49-F238E27FC236}">
                      <a16:creationId xmlns:a16="http://schemas.microsoft.com/office/drawing/2014/main" id="{75B8AFE4-4289-DB2C-E9EC-1C4448DAF5F2}"/>
                    </a:ext>
                  </a:extLst>
                </p:cNvPr>
                <p:cNvSpPr/>
                <p:nvPr/>
              </p:nvSpPr>
              <p:spPr>
                <a:xfrm>
                  <a:off x="3578307" y="5814947"/>
                  <a:ext cx="363254" cy="323165"/>
                </a:xfrm>
                <a:prstGeom prst="rect">
                  <a:avLst/>
                </a:prstGeom>
                <a:solidFill>
                  <a:schemeClr val="bg1"/>
                </a:solidFill>
                <a:ln w="127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kumimoji="1" lang="en-US" altLang="ja-JP" sz="1100" dirty="0">
                      <a:solidFill>
                        <a:schemeClr val="tx1"/>
                      </a:solidFill>
                      <a:latin typeface="Meiryo" panose="020B0604030504040204" pitchFamily="34" charset="-128"/>
                      <a:ea typeface="Meiryo" panose="020B0604030504040204" pitchFamily="34" charset="-128"/>
                    </a:rPr>
                    <a:t>2</a:t>
                  </a:r>
                  <a:endParaRPr kumimoji="1" lang="ja-JP" altLang="en-US" sz="1100">
                    <a:solidFill>
                      <a:schemeClr val="tx1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endParaRPr>
                </a:p>
              </p:txBody>
            </p:sp>
            <p:sp>
              <p:nvSpPr>
                <p:cNvPr id="64" name="正方形/長方形 63">
                  <a:extLst>
                    <a:ext uri="{FF2B5EF4-FFF2-40B4-BE49-F238E27FC236}">
                      <a16:creationId xmlns:a16="http://schemas.microsoft.com/office/drawing/2014/main" id="{C1DEF815-3649-FB7A-71BA-CFDB193CA139}"/>
                    </a:ext>
                  </a:extLst>
                </p:cNvPr>
                <p:cNvSpPr/>
                <p:nvPr/>
              </p:nvSpPr>
              <p:spPr>
                <a:xfrm>
                  <a:off x="3578307" y="2160970"/>
                  <a:ext cx="363254" cy="2176576"/>
                </a:xfrm>
                <a:prstGeom prst="rect">
                  <a:avLst/>
                </a:prstGeom>
                <a:solidFill>
                  <a:srgbClr val="00B0F0"/>
                </a:solidFill>
                <a:ln w="127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kumimoji="1" lang="ja-JP" altLang="en-US" sz="1400">
                    <a:solidFill>
                      <a:schemeClr val="tx1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endParaRPr>
                </a:p>
              </p:txBody>
            </p:sp>
          </p:grpSp>
          <p:grpSp>
            <p:nvGrpSpPr>
              <p:cNvPr id="18" name="グループ化 17">
                <a:extLst>
                  <a:ext uri="{FF2B5EF4-FFF2-40B4-BE49-F238E27FC236}">
                    <a16:creationId xmlns:a16="http://schemas.microsoft.com/office/drawing/2014/main" id="{ED2A0622-311E-964C-70CD-46966C2164E8}"/>
                  </a:ext>
                </a:extLst>
              </p:cNvPr>
              <p:cNvGrpSpPr/>
              <p:nvPr/>
            </p:nvGrpSpPr>
            <p:grpSpPr>
              <a:xfrm>
                <a:off x="2913630" y="2236127"/>
                <a:ext cx="363254" cy="3977142"/>
                <a:chOff x="4731298" y="2160970"/>
                <a:chExt cx="363254" cy="3977142"/>
              </a:xfrm>
            </p:grpSpPr>
            <p:sp>
              <p:nvSpPr>
                <p:cNvPr id="59" name="正方形/長方形 58">
                  <a:extLst>
                    <a:ext uri="{FF2B5EF4-FFF2-40B4-BE49-F238E27FC236}">
                      <a16:creationId xmlns:a16="http://schemas.microsoft.com/office/drawing/2014/main" id="{A9A98196-2C95-E4DD-B7B1-DEF99B52E94E}"/>
                    </a:ext>
                  </a:extLst>
                </p:cNvPr>
                <p:cNvSpPr/>
                <p:nvPr/>
              </p:nvSpPr>
              <p:spPr>
                <a:xfrm>
                  <a:off x="4731298" y="4636269"/>
                  <a:ext cx="363254" cy="323165"/>
                </a:xfrm>
                <a:prstGeom prst="rect">
                  <a:avLst/>
                </a:prstGeom>
                <a:solidFill>
                  <a:schemeClr val="bg1"/>
                </a:solidFill>
                <a:ln w="127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kumimoji="1" lang="en-US" altLang="ja-JP" sz="1100" dirty="0">
                      <a:solidFill>
                        <a:schemeClr val="tx1"/>
                      </a:solidFill>
                      <a:latin typeface="Meiryo" panose="020B0604030504040204" pitchFamily="34" charset="-128"/>
                      <a:ea typeface="Meiryo" panose="020B0604030504040204" pitchFamily="34" charset="-128"/>
                    </a:rPr>
                    <a:t>3</a:t>
                  </a:r>
                  <a:endParaRPr kumimoji="1" lang="ja-JP" altLang="en-US" sz="1100">
                    <a:solidFill>
                      <a:schemeClr val="tx1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endParaRPr>
                </a:p>
              </p:txBody>
            </p:sp>
            <p:sp>
              <p:nvSpPr>
                <p:cNvPr id="60" name="正方形/長方形 59">
                  <a:extLst>
                    <a:ext uri="{FF2B5EF4-FFF2-40B4-BE49-F238E27FC236}">
                      <a16:creationId xmlns:a16="http://schemas.microsoft.com/office/drawing/2014/main" id="{003A5DC9-472E-6FD9-1CCB-F574635C304F}"/>
                    </a:ext>
                  </a:extLst>
                </p:cNvPr>
                <p:cNvSpPr/>
                <p:nvPr/>
              </p:nvSpPr>
              <p:spPr>
                <a:xfrm>
                  <a:off x="4731298" y="5814947"/>
                  <a:ext cx="363254" cy="323165"/>
                </a:xfrm>
                <a:prstGeom prst="rect">
                  <a:avLst/>
                </a:prstGeom>
                <a:solidFill>
                  <a:schemeClr val="bg1"/>
                </a:solidFill>
                <a:ln w="127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kumimoji="1" lang="en-US" altLang="ja-JP" sz="1100" dirty="0">
                      <a:solidFill>
                        <a:schemeClr val="tx1"/>
                      </a:solidFill>
                      <a:latin typeface="Meiryo" panose="020B0604030504040204" pitchFamily="34" charset="-128"/>
                      <a:ea typeface="Meiryo" panose="020B0604030504040204" pitchFamily="34" charset="-128"/>
                    </a:rPr>
                    <a:t>3</a:t>
                  </a:r>
                  <a:endParaRPr kumimoji="1" lang="ja-JP" altLang="en-US" sz="1100">
                    <a:solidFill>
                      <a:schemeClr val="tx1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endParaRPr>
                </a:p>
              </p:txBody>
            </p:sp>
            <p:sp>
              <p:nvSpPr>
                <p:cNvPr id="61" name="正方形/長方形 60">
                  <a:extLst>
                    <a:ext uri="{FF2B5EF4-FFF2-40B4-BE49-F238E27FC236}">
                      <a16:creationId xmlns:a16="http://schemas.microsoft.com/office/drawing/2014/main" id="{D62E56E9-6DEF-87C4-2751-30654AD1C58D}"/>
                    </a:ext>
                  </a:extLst>
                </p:cNvPr>
                <p:cNvSpPr/>
                <p:nvPr/>
              </p:nvSpPr>
              <p:spPr>
                <a:xfrm>
                  <a:off x="4731298" y="2160970"/>
                  <a:ext cx="363254" cy="2176576"/>
                </a:xfrm>
                <a:prstGeom prst="rect">
                  <a:avLst/>
                </a:prstGeom>
                <a:solidFill>
                  <a:srgbClr val="00B0F0"/>
                </a:solidFill>
                <a:ln w="127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kumimoji="1" lang="ja-JP" altLang="en-US" sz="1400">
                    <a:solidFill>
                      <a:schemeClr val="tx1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endParaRPr>
                </a:p>
              </p:txBody>
            </p:sp>
          </p:grpSp>
          <p:grpSp>
            <p:nvGrpSpPr>
              <p:cNvPr id="19" name="グループ化 18">
                <a:extLst>
                  <a:ext uri="{FF2B5EF4-FFF2-40B4-BE49-F238E27FC236}">
                    <a16:creationId xmlns:a16="http://schemas.microsoft.com/office/drawing/2014/main" id="{CD5B502F-1DE7-CC13-0944-BE71CB0F1132}"/>
                  </a:ext>
                </a:extLst>
              </p:cNvPr>
              <p:cNvGrpSpPr/>
              <p:nvPr/>
            </p:nvGrpSpPr>
            <p:grpSpPr>
              <a:xfrm>
                <a:off x="3690142" y="2236128"/>
                <a:ext cx="958139" cy="3977141"/>
                <a:chOff x="5884289" y="2160970"/>
                <a:chExt cx="958139" cy="3977141"/>
              </a:xfrm>
            </p:grpSpPr>
            <p:sp>
              <p:nvSpPr>
                <p:cNvPr id="55" name="正方形/長方形 54">
                  <a:extLst>
                    <a:ext uri="{FF2B5EF4-FFF2-40B4-BE49-F238E27FC236}">
                      <a16:creationId xmlns:a16="http://schemas.microsoft.com/office/drawing/2014/main" id="{20917B1E-81E5-A539-28AF-F4091430869F}"/>
                    </a:ext>
                  </a:extLst>
                </p:cNvPr>
                <p:cNvSpPr/>
                <p:nvPr/>
              </p:nvSpPr>
              <p:spPr>
                <a:xfrm>
                  <a:off x="5884289" y="4636268"/>
                  <a:ext cx="363254" cy="323165"/>
                </a:xfrm>
                <a:prstGeom prst="rect">
                  <a:avLst/>
                </a:prstGeom>
                <a:solidFill>
                  <a:schemeClr val="bg1"/>
                </a:solidFill>
                <a:ln w="127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kumimoji="1" lang="en-US" altLang="ja-JP" sz="1100" dirty="0">
                      <a:solidFill>
                        <a:schemeClr val="tx1"/>
                      </a:solidFill>
                      <a:latin typeface="Meiryo" panose="020B0604030504040204" pitchFamily="34" charset="-128"/>
                      <a:ea typeface="Meiryo" panose="020B0604030504040204" pitchFamily="34" charset="-128"/>
                    </a:rPr>
                    <a:t>4</a:t>
                  </a:r>
                  <a:endParaRPr kumimoji="1" lang="ja-JP" altLang="en-US" sz="1100">
                    <a:solidFill>
                      <a:schemeClr val="tx1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endParaRPr>
                </a:p>
              </p:txBody>
            </p:sp>
            <p:sp>
              <p:nvSpPr>
                <p:cNvPr id="56" name="正方形/長方形 55">
                  <a:extLst>
                    <a:ext uri="{FF2B5EF4-FFF2-40B4-BE49-F238E27FC236}">
                      <a16:creationId xmlns:a16="http://schemas.microsoft.com/office/drawing/2014/main" id="{520E3B27-3299-8DB7-26EE-A1FFB2BAB2C1}"/>
                    </a:ext>
                  </a:extLst>
                </p:cNvPr>
                <p:cNvSpPr/>
                <p:nvPr/>
              </p:nvSpPr>
              <p:spPr>
                <a:xfrm>
                  <a:off x="5884289" y="5814946"/>
                  <a:ext cx="363254" cy="323165"/>
                </a:xfrm>
                <a:prstGeom prst="rect">
                  <a:avLst/>
                </a:prstGeom>
                <a:solidFill>
                  <a:schemeClr val="bg1"/>
                </a:solidFill>
                <a:ln w="127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kumimoji="1" lang="en-US" altLang="ja-JP" sz="1100" dirty="0">
                      <a:solidFill>
                        <a:schemeClr val="tx1"/>
                      </a:solidFill>
                      <a:latin typeface="Meiryo" panose="020B0604030504040204" pitchFamily="34" charset="-128"/>
                      <a:ea typeface="Meiryo" panose="020B0604030504040204" pitchFamily="34" charset="-128"/>
                    </a:rPr>
                    <a:t>4</a:t>
                  </a:r>
                  <a:endParaRPr kumimoji="1" lang="ja-JP" altLang="en-US" sz="1100">
                    <a:solidFill>
                      <a:schemeClr val="tx1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endParaRPr>
                </a:p>
              </p:txBody>
            </p:sp>
            <p:cxnSp>
              <p:nvCxnSpPr>
                <p:cNvPr id="57" name="直線コネクタ 56">
                  <a:extLst>
                    <a:ext uri="{FF2B5EF4-FFF2-40B4-BE49-F238E27FC236}">
                      <a16:creationId xmlns:a16="http://schemas.microsoft.com/office/drawing/2014/main" id="{7848A52C-F663-4644-E7E3-E111C6008D2E}"/>
                    </a:ext>
                  </a:extLst>
                </p:cNvPr>
                <p:cNvCxnSpPr>
                  <a:cxnSpLocks/>
                  <a:stCxn id="56" idx="0"/>
                  <a:endCxn id="51" idx="2"/>
                </p:cNvCxnSpPr>
                <p:nvPr/>
              </p:nvCxnSpPr>
              <p:spPr>
                <a:xfrm flipV="1">
                  <a:off x="6065916" y="4959433"/>
                  <a:ext cx="776512" cy="855513"/>
                </a:xfrm>
                <a:prstGeom prst="line">
                  <a:avLst/>
                </a:prstGeom>
                <a:noFill/>
                <a:ln w="12700">
                  <a:headEnd type="none" w="med" len="med"/>
                  <a:tailEnd type="arrow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8" name="正方形/長方形 57">
                  <a:extLst>
                    <a:ext uri="{FF2B5EF4-FFF2-40B4-BE49-F238E27FC236}">
                      <a16:creationId xmlns:a16="http://schemas.microsoft.com/office/drawing/2014/main" id="{C5C8EF85-A7EE-2451-BF98-5813C7DDEA2D}"/>
                    </a:ext>
                  </a:extLst>
                </p:cNvPr>
                <p:cNvSpPr/>
                <p:nvPr/>
              </p:nvSpPr>
              <p:spPr>
                <a:xfrm>
                  <a:off x="5884289" y="2160970"/>
                  <a:ext cx="363254" cy="2176576"/>
                </a:xfrm>
                <a:prstGeom prst="rect">
                  <a:avLst/>
                </a:prstGeom>
                <a:solidFill>
                  <a:srgbClr val="0070C0"/>
                </a:solidFill>
                <a:ln w="127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kumimoji="1" lang="ja-JP" altLang="en-US" sz="1400">
                    <a:solidFill>
                      <a:schemeClr val="tx1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endParaRPr>
                </a:p>
              </p:txBody>
            </p:sp>
          </p:grpSp>
          <p:grpSp>
            <p:nvGrpSpPr>
              <p:cNvPr id="20" name="グループ化 19">
                <a:extLst>
                  <a:ext uri="{FF2B5EF4-FFF2-40B4-BE49-F238E27FC236}">
                    <a16:creationId xmlns:a16="http://schemas.microsoft.com/office/drawing/2014/main" id="{9FCD4DA0-65F3-F878-89A8-472F78859757}"/>
                  </a:ext>
                </a:extLst>
              </p:cNvPr>
              <p:cNvGrpSpPr/>
              <p:nvPr/>
            </p:nvGrpSpPr>
            <p:grpSpPr>
              <a:xfrm>
                <a:off x="4466654" y="2236126"/>
                <a:ext cx="363254" cy="3977143"/>
                <a:chOff x="7037280" y="2160970"/>
                <a:chExt cx="363254" cy="3977143"/>
              </a:xfrm>
            </p:grpSpPr>
            <p:sp>
              <p:nvSpPr>
                <p:cNvPr id="51" name="正方形/長方形 50">
                  <a:extLst>
                    <a:ext uri="{FF2B5EF4-FFF2-40B4-BE49-F238E27FC236}">
                      <a16:creationId xmlns:a16="http://schemas.microsoft.com/office/drawing/2014/main" id="{E6FE82FB-6759-72B8-CB27-173572077352}"/>
                    </a:ext>
                  </a:extLst>
                </p:cNvPr>
                <p:cNvSpPr/>
                <p:nvPr/>
              </p:nvSpPr>
              <p:spPr>
                <a:xfrm>
                  <a:off x="7037280" y="4636270"/>
                  <a:ext cx="363254" cy="323165"/>
                </a:xfrm>
                <a:prstGeom prst="rect">
                  <a:avLst/>
                </a:prstGeom>
                <a:solidFill>
                  <a:schemeClr val="bg1"/>
                </a:solidFill>
                <a:ln w="127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kumimoji="1" lang="en-US" altLang="ja-JP" sz="1100" dirty="0">
                      <a:solidFill>
                        <a:schemeClr val="tx1"/>
                      </a:solidFill>
                      <a:latin typeface="Meiryo" panose="020B0604030504040204" pitchFamily="34" charset="-128"/>
                      <a:ea typeface="Meiryo" panose="020B0604030504040204" pitchFamily="34" charset="-128"/>
                    </a:rPr>
                    <a:t>5</a:t>
                  </a:r>
                  <a:endParaRPr kumimoji="1" lang="ja-JP" altLang="en-US" sz="1100">
                    <a:solidFill>
                      <a:schemeClr val="tx1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endParaRPr>
                </a:p>
              </p:txBody>
            </p:sp>
            <p:sp>
              <p:nvSpPr>
                <p:cNvPr id="52" name="正方形/長方形 51">
                  <a:extLst>
                    <a:ext uri="{FF2B5EF4-FFF2-40B4-BE49-F238E27FC236}">
                      <a16:creationId xmlns:a16="http://schemas.microsoft.com/office/drawing/2014/main" id="{F293CA56-7A96-B151-EE21-9F91B495C0EA}"/>
                    </a:ext>
                  </a:extLst>
                </p:cNvPr>
                <p:cNvSpPr/>
                <p:nvPr/>
              </p:nvSpPr>
              <p:spPr>
                <a:xfrm>
                  <a:off x="7037280" y="5814948"/>
                  <a:ext cx="363254" cy="323165"/>
                </a:xfrm>
                <a:prstGeom prst="rect">
                  <a:avLst/>
                </a:prstGeom>
                <a:solidFill>
                  <a:schemeClr val="bg1"/>
                </a:solidFill>
                <a:ln w="127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kumimoji="1" lang="en-US" altLang="ja-JP" sz="1100" dirty="0">
                      <a:solidFill>
                        <a:schemeClr val="tx1"/>
                      </a:solidFill>
                      <a:latin typeface="Meiryo" panose="020B0604030504040204" pitchFamily="34" charset="-128"/>
                      <a:ea typeface="Meiryo" panose="020B0604030504040204" pitchFamily="34" charset="-128"/>
                    </a:rPr>
                    <a:t>5</a:t>
                  </a:r>
                  <a:endParaRPr kumimoji="1" lang="ja-JP" altLang="en-US" sz="1100">
                    <a:solidFill>
                      <a:schemeClr val="tx1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endParaRPr>
                </a:p>
              </p:txBody>
            </p:sp>
            <p:cxnSp>
              <p:nvCxnSpPr>
                <p:cNvPr id="53" name="直線コネクタ 52">
                  <a:extLst>
                    <a:ext uri="{FF2B5EF4-FFF2-40B4-BE49-F238E27FC236}">
                      <a16:creationId xmlns:a16="http://schemas.microsoft.com/office/drawing/2014/main" id="{33D9BB46-4A13-1C0A-A5DA-51863961DC98}"/>
                    </a:ext>
                  </a:extLst>
                </p:cNvPr>
                <p:cNvCxnSpPr>
                  <a:cxnSpLocks/>
                  <a:stCxn id="52" idx="0"/>
                  <a:endCxn id="51" idx="2"/>
                </p:cNvCxnSpPr>
                <p:nvPr/>
              </p:nvCxnSpPr>
              <p:spPr>
                <a:xfrm flipV="1">
                  <a:off x="7218907" y="4959435"/>
                  <a:ext cx="0" cy="855513"/>
                </a:xfrm>
                <a:prstGeom prst="line">
                  <a:avLst/>
                </a:prstGeom>
                <a:noFill/>
                <a:ln w="12700">
                  <a:headEnd type="none" w="med" len="med"/>
                  <a:tailEnd type="arrow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4" name="正方形/長方形 53">
                  <a:extLst>
                    <a:ext uri="{FF2B5EF4-FFF2-40B4-BE49-F238E27FC236}">
                      <a16:creationId xmlns:a16="http://schemas.microsoft.com/office/drawing/2014/main" id="{EAC9252B-0BE4-85B9-900C-9B2A480CE031}"/>
                    </a:ext>
                  </a:extLst>
                </p:cNvPr>
                <p:cNvSpPr/>
                <p:nvPr/>
              </p:nvSpPr>
              <p:spPr>
                <a:xfrm>
                  <a:off x="7037280" y="2160970"/>
                  <a:ext cx="363254" cy="2176576"/>
                </a:xfrm>
                <a:prstGeom prst="rect">
                  <a:avLst/>
                </a:prstGeom>
                <a:solidFill>
                  <a:srgbClr val="0070C0"/>
                </a:solidFill>
                <a:ln w="127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kumimoji="1" lang="ja-JP" altLang="en-US" sz="1400">
                    <a:solidFill>
                      <a:schemeClr val="tx1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endParaRPr>
                </a:p>
              </p:txBody>
            </p:sp>
          </p:grpSp>
          <p:grpSp>
            <p:nvGrpSpPr>
              <p:cNvPr id="21" name="グループ化 20">
                <a:extLst>
                  <a:ext uri="{FF2B5EF4-FFF2-40B4-BE49-F238E27FC236}">
                    <a16:creationId xmlns:a16="http://schemas.microsoft.com/office/drawing/2014/main" id="{3B343046-0AF5-035E-ABCE-D8E353469805}"/>
                  </a:ext>
                </a:extLst>
              </p:cNvPr>
              <p:cNvGrpSpPr/>
              <p:nvPr/>
            </p:nvGrpSpPr>
            <p:grpSpPr>
              <a:xfrm>
                <a:off x="5243166" y="2236127"/>
                <a:ext cx="363254" cy="3977142"/>
                <a:chOff x="8190271" y="2160970"/>
                <a:chExt cx="363254" cy="3977142"/>
              </a:xfrm>
            </p:grpSpPr>
            <p:sp>
              <p:nvSpPr>
                <p:cNvPr id="48" name="正方形/長方形 47">
                  <a:extLst>
                    <a:ext uri="{FF2B5EF4-FFF2-40B4-BE49-F238E27FC236}">
                      <a16:creationId xmlns:a16="http://schemas.microsoft.com/office/drawing/2014/main" id="{C97EEDF2-1A4C-F030-1100-CA9901D6AC84}"/>
                    </a:ext>
                  </a:extLst>
                </p:cNvPr>
                <p:cNvSpPr/>
                <p:nvPr/>
              </p:nvSpPr>
              <p:spPr>
                <a:xfrm>
                  <a:off x="8190271" y="4636269"/>
                  <a:ext cx="363254" cy="323165"/>
                </a:xfrm>
                <a:prstGeom prst="rect">
                  <a:avLst/>
                </a:prstGeom>
                <a:solidFill>
                  <a:schemeClr val="bg1"/>
                </a:solidFill>
                <a:ln w="127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kumimoji="1" lang="en-US" altLang="ja-JP" sz="1100" dirty="0">
                      <a:solidFill>
                        <a:schemeClr val="tx1"/>
                      </a:solidFill>
                      <a:latin typeface="Meiryo" panose="020B0604030504040204" pitchFamily="34" charset="-128"/>
                      <a:ea typeface="Meiryo" panose="020B0604030504040204" pitchFamily="34" charset="-128"/>
                    </a:rPr>
                    <a:t>6</a:t>
                  </a:r>
                  <a:endParaRPr kumimoji="1" lang="ja-JP" altLang="en-US" sz="1100">
                    <a:solidFill>
                      <a:schemeClr val="tx1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endParaRPr>
                </a:p>
              </p:txBody>
            </p:sp>
            <p:sp>
              <p:nvSpPr>
                <p:cNvPr id="49" name="正方形/長方形 48">
                  <a:extLst>
                    <a:ext uri="{FF2B5EF4-FFF2-40B4-BE49-F238E27FC236}">
                      <a16:creationId xmlns:a16="http://schemas.microsoft.com/office/drawing/2014/main" id="{C70C66CF-16A2-3D0C-1BE4-9AD0FBEBDCE0}"/>
                    </a:ext>
                  </a:extLst>
                </p:cNvPr>
                <p:cNvSpPr/>
                <p:nvPr/>
              </p:nvSpPr>
              <p:spPr>
                <a:xfrm>
                  <a:off x="8190271" y="5814947"/>
                  <a:ext cx="363254" cy="323165"/>
                </a:xfrm>
                <a:prstGeom prst="rect">
                  <a:avLst/>
                </a:prstGeom>
                <a:solidFill>
                  <a:schemeClr val="bg1"/>
                </a:solidFill>
                <a:ln w="127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kumimoji="1" lang="en-US" altLang="ja-JP" sz="1100" dirty="0">
                      <a:solidFill>
                        <a:schemeClr val="tx1"/>
                      </a:solidFill>
                      <a:latin typeface="Meiryo" panose="020B0604030504040204" pitchFamily="34" charset="-128"/>
                      <a:ea typeface="Meiryo" panose="020B0604030504040204" pitchFamily="34" charset="-128"/>
                    </a:rPr>
                    <a:t>6</a:t>
                  </a:r>
                  <a:endParaRPr kumimoji="1" lang="ja-JP" altLang="en-US" sz="1100">
                    <a:solidFill>
                      <a:schemeClr val="tx1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endParaRPr>
                </a:p>
              </p:txBody>
            </p:sp>
            <p:sp>
              <p:nvSpPr>
                <p:cNvPr id="50" name="正方形/長方形 49">
                  <a:extLst>
                    <a:ext uri="{FF2B5EF4-FFF2-40B4-BE49-F238E27FC236}">
                      <a16:creationId xmlns:a16="http://schemas.microsoft.com/office/drawing/2014/main" id="{E5746949-D180-83EF-C0CF-4A0202E20171}"/>
                    </a:ext>
                  </a:extLst>
                </p:cNvPr>
                <p:cNvSpPr/>
                <p:nvPr/>
              </p:nvSpPr>
              <p:spPr>
                <a:xfrm>
                  <a:off x="8190271" y="2160970"/>
                  <a:ext cx="363254" cy="2176576"/>
                </a:xfrm>
                <a:prstGeom prst="rect">
                  <a:avLst/>
                </a:prstGeom>
                <a:solidFill>
                  <a:srgbClr val="92D050"/>
                </a:solidFill>
                <a:ln w="127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kumimoji="1" lang="ja-JP" altLang="en-US" sz="1400">
                    <a:solidFill>
                      <a:schemeClr val="tx1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endParaRPr>
                </a:p>
              </p:txBody>
            </p:sp>
          </p:grpSp>
          <p:grpSp>
            <p:nvGrpSpPr>
              <p:cNvPr id="22" name="グループ化 21">
                <a:extLst>
                  <a:ext uri="{FF2B5EF4-FFF2-40B4-BE49-F238E27FC236}">
                    <a16:creationId xmlns:a16="http://schemas.microsoft.com/office/drawing/2014/main" id="{E7AABA46-618C-C347-B82B-6EF7975030D7}"/>
                  </a:ext>
                </a:extLst>
              </p:cNvPr>
              <p:cNvGrpSpPr/>
              <p:nvPr/>
            </p:nvGrpSpPr>
            <p:grpSpPr>
              <a:xfrm>
                <a:off x="6019678" y="2236127"/>
                <a:ext cx="363256" cy="3977142"/>
                <a:chOff x="9343260" y="2160970"/>
                <a:chExt cx="363256" cy="3977142"/>
              </a:xfrm>
            </p:grpSpPr>
            <p:sp>
              <p:nvSpPr>
                <p:cNvPr id="45" name="正方形/長方形 44">
                  <a:extLst>
                    <a:ext uri="{FF2B5EF4-FFF2-40B4-BE49-F238E27FC236}">
                      <a16:creationId xmlns:a16="http://schemas.microsoft.com/office/drawing/2014/main" id="{F711BE16-9D28-E34A-4365-6292993B2F4A}"/>
                    </a:ext>
                  </a:extLst>
                </p:cNvPr>
                <p:cNvSpPr/>
                <p:nvPr/>
              </p:nvSpPr>
              <p:spPr>
                <a:xfrm>
                  <a:off x="9343262" y="4636269"/>
                  <a:ext cx="363254" cy="323165"/>
                </a:xfrm>
                <a:prstGeom prst="rect">
                  <a:avLst/>
                </a:prstGeom>
                <a:solidFill>
                  <a:schemeClr val="bg1"/>
                </a:solidFill>
                <a:ln w="127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kumimoji="1" lang="en-US" altLang="ja-JP" sz="1100" dirty="0">
                      <a:solidFill>
                        <a:schemeClr val="tx1"/>
                      </a:solidFill>
                      <a:latin typeface="Meiryo" panose="020B0604030504040204" pitchFamily="34" charset="-128"/>
                      <a:ea typeface="Meiryo" panose="020B0604030504040204" pitchFamily="34" charset="-128"/>
                    </a:rPr>
                    <a:t>7</a:t>
                  </a:r>
                  <a:endParaRPr kumimoji="1" lang="ja-JP" altLang="en-US" sz="1100">
                    <a:solidFill>
                      <a:schemeClr val="tx1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endParaRPr>
                </a:p>
              </p:txBody>
            </p:sp>
            <p:sp>
              <p:nvSpPr>
                <p:cNvPr id="46" name="正方形/長方形 45">
                  <a:extLst>
                    <a:ext uri="{FF2B5EF4-FFF2-40B4-BE49-F238E27FC236}">
                      <a16:creationId xmlns:a16="http://schemas.microsoft.com/office/drawing/2014/main" id="{976B5BD8-C9E4-CB34-2431-45D922F8D29E}"/>
                    </a:ext>
                  </a:extLst>
                </p:cNvPr>
                <p:cNvSpPr/>
                <p:nvPr/>
              </p:nvSpPr>
              <p:spPr>
                <a:xfrm>
                  <a:off x="9343262" y="5814947"/>
                  <a:ext cx="363254" cy="323165"/>
                </a:xfrm>
                <a:prstGeom prst="rect">
                  <a:avLst/>
                </a:prstGeom>
                <a:solidFill>
                  <a:schemeClr val="bg1"/>
                </a:solidFill>
                <a:ln w="127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kumimoji="1" lang="en-US" altLang="ja-JP" sz="1100" dirty="0">
                      <a:solidFill>
                        <a:schemeClr val="tx1"/>
                      </a:solidFill>
                      <a:latin typeface="Meiryo" panose="020B0604030504040204" pitchFamily="34" charset="-128"/>
                      <a:ea typeface="Meiryo" panose="020B0604030504040204" pitchFamily="34" charset="-128"/>
                    </a:rPr>
                    <a:t>7</a:t>
                  </a:r>
                  <a:endParaRPr kumimoji="1" lang="ja-JP" altLang="en-US" sz="1100">
                    <a:solidFill>
                      <a:schemeClr val="tx1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endParaRPr>
                </a:p>
              </p:txBody>
            </p:sp>
            <p:sp>
              <p:nvSpPr>
                <p:cNvPr id="47" name="正方形/長方形 46">
                  <a:extLst>
                    <a:ext uri="{FF2B5EF4-FFF2-40B4-BE49-F238E27FC236}">
                      <a16:creationId xmlns:a16="http://schemas.microsoft.com/office/drawing/2014/main" id="{58F86C0D-28FC-B15B-DAEA-AD9901293F62}"/>
                    </a:ext>
                  </a:extLst>
                </p:cNvPr>
                <p:cNvSpPr/>
                <p:nvPr/>
              </p:nvSpPr>
              <p:spPr>
                <a:xfrm>
                  <a:off x="9343260" y="2160970"/>
                  <a:ext cx="363254" cy="217657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accent1"/>
                  </a:solidFill>
                  <a:prstDash val="sysDot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kumimoji="1" lang="ja-JP" altLang="en-US" sz="1400">
                    <a:solidFill>
                      <a:schemeClr val="tx1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endParaRPr>
                </a:p>
              </p:txBody>
            </p:sp>
          </p:grpSp>
          <p:sp>
            <p:nvSpPr>
              <p:cNvPr id="23" name="角丸四角形 22">
                <a:extLst>
                  <a:ext uri="{FF2B5EF4-FFF2-40B4-BE49-F238E27FC236}">
                    <a16:creationId xmlns:a16="http://schemas.microsoft.com/office/drawing/2014/main" id="{D7006DF1-289D-8D9A-C5DA-5FDEFE2E98EF}"/>
                  </a:ext>
                </a:extLst>
              </p:cNvPr>
              <p:cNvSpPr/>
              <p:nvPr/>
            </p:nvSpPr>
            <p:spPr>
              <a:xfrm>
                <a:off x="1360605" y="1316550"/>
                <a:ext cx="6575351" cy="395384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en-US" altLang="ja-JP" sz="1100" b="1" dirty="0">
                    <a:solidFill>
                      <a:srgbClr val="0070C0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rPr>
                  <a:t>RCU</a:t>
                </a:r>
                <a:endParaRPr kumimoji="1" lang="ja-JP" altLang="en-US" sz="1100" b="1">
                  <a:solidFill>
                    <a:srgbClr val="0070C0"/>
                  </a:solidFill>
                  <a:latin typeface="Meiryo" panose="020B0604030504040204" pitchFamily="34" charset="-128"/>
                  <a:ea typeface="Meiryo" panose="020B0604030504040204" pitchFamily="34" charset="-128"/>
                </a:endParaRPr>
              </a:p>
            </p:txBody>
          </p:sp>
          <p:grpSp>
            <p:nvGrpSpPr>
              <p:cNvPr id="24" name="グループ化 23">
                <a:extLst>
                  <a:ext uri="{FF2B5EF4-FFF2-40B4-BE49-F238E27FC236}">
                    <a16:creationId xmlns:a16="http://schemas.microsoft.com/office/drawing/2014/main" id="{10FB2C0A-5B66-B885-3E79-201513771256}"/>
                  </a:ext>
                </a:extLst>
              </p:cNvPr>
              <p:cNvGrpSpPr/>
              <p:nvPr/>
            </p:nvGrpSpPr>
            <p:grpSpPr>
              <a:xfrm>
                <a:off x="7572705" y="2236126"/>
                <a:ext cx="363255" cy="3977143"/>
                <a:chOff x="10496249" y="2160967"/>
                <a:chExt cx="363255" cy="3977143"/>
              </a:xfrm>
            </p:grpSpPr>
            <p:sp>
              <p:nvSpPr>
                <p:cNvPr id="42" name="正方形/長方形 41">
                  <a:extLst>
                    <a:ext uri="{FF2B5EF4-FFF2-40B4-BE49-F238E27FC236}">
                      <a16:creationId xmlns:a16="http://schemas.microsoft.com/office/drawing/2014/main" id="{5CC75A4B-CAA9-71A1-864C-7561052B37DC}"/>
                    </a:ext>
                  </a:extLst>
                </p:cNvPr>
                <p:cNvSpPr/>
                <p:nvPr/>
              </p:nvSpPr>
              <p:spPr>
                <a:xfrm>
                  <a:off x="10496250" y="4636267"/>
                  <a:ext cx="363254" cy="323165"/>
                </a:xfrm>
                <a:prstGeom prst="rect">
                  <a:avLst/>
                </a:prstGeom>
                <a:solidFill>
                  <a:schemeClr val="bg1"/>
                </a:solidFill>
                <a:ln w="127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ja-JP" sz="1100" dirty="0">
                      <a:solidFill>
                        <a:schemeClr val="tx1"/>
                      </a:solidFill>
                      <a:latin typeface="Meiryo" panose="020B0604030504040204" pitchFamily="34" charset="-128"/>
                      <a:ea typeface="Meiryo" panose="020B0604030504040204" pitchFamily="34" charset="-128"/>
                    </a:rPr>
                    <a:t>n</a:t>
                  </a:r>
                  <a:endParaRPr kumimoji="1" lang="ja-JP" altLang="en-US" sz="1100">
                    <a:solidFill>
                      <a:schemeClr val="tx1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endParaRPr>
                </a:p>
              </p:txBody>
            </p:sp>
            <p:sp>
              <p:nvSpPr>
                <p:cNvPr id="43" name="正方形/長方形 42">
                  <a:extLst>
                    <a:ext uri="{FF2B5EF4-FFF2-40B4-BE49-F238E27FC236}">
                      <a16:creationId xmlns:a16="http://schemas.microsoft.com/office/drawing/2014/main" id="{0558BA9F-602C-1BB1-F646-BB89167E37A3}"/>
                    </a:ext>
                  </a:extLst>
                </p:cNvPr>
                <p:cNvSpPr/>
                <p:nvPr/>
              </p:nvSpPr>
              <p:spPr>
                <a:xfrm>
                  <a:off x="10496250" y="5814945"/>
                  <a:ext cx="363254" cy="323165"/>
                </a:xfrm>
                <a:prstGeom prst="rect">
                  <a:avLst/>
                </a:prstGeom>
                <a:solidFill>
                  <a:schemeClr val="bg1"/>
                </a:solidFill>
                <a:ln w="127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ja-JP" sz="1100" dirty="0">
                      <a:solidFill>
                        <a:schemeClr val="tx1"/>
                      </a:solidFill>
                      <a:latin typeface="Meiryo" panose="020B0604030504040204" pitchFamily="34" charset="-128"/>
                      <a:ea typeface="Meiryo" panose="020B0604030504040204" pitchFamily="34" charset="-128"/>
                    </a:rPr>
                    <a:t>n</a:t>
                  </a:r>
                  <a:endParaRPr kumimoji="1" lang="ja-JP" altLang="en-US" sz="1100">
                    <a:solidFill>
                      <a:schemeClr val="tx1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endParaRPr>
                </a:p>
              </p:txBody>
            </p:sp>
            <p:sp>
              <p:nvSpPr>
                <p:cNvPr id="44" name="正方形/長方形 43">
                  <a:extLst>
                    <a:ext uri="{FF2B5EF4-FFF2-40B4-BE49-F238E27FC236}">
                      <a16:creationId xmlns:a16="http://schemas.microsoft.com/office/drawing/2014/main" id="{F3D0A33D-0CD5-C850-429F-6CCBF0233FC3}"/>
                    </a:ext>
                  </a:extLst>
                </p:cNvPr>
                <p:cNvSpPr/>
                <p:nvPr/>
              </p:nvSpPr>
              <p:spPr>
                <a:xfrm>
                  <a:off x="10496249" y="2160967"/>
                  <a:ext cx="363254" cy="217657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accent1"/>
                  </a:solidFill>
                  <a:prstDash val="sysDot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kumimoji="1" lang="ja-JP" altLang="en-US" sz="1400">
                    <a:solidFill>
                      <a:schemeClr val="tx1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endParaRPr>
                </a:p>
              </p:txBody>
            </p:sp>
          </p:grpSp>
          <p:cxnSp>
            <p:nvCxnSpPr>
              <p:cNvPr id="25" name="直線コネクタ 24">
                <a:extLst>
                  <a:ext uri="{FF2B5EF4-FFF2-40B4-BE49-F238E27FC236}">
                    <a16:creationId xmlns:a16="http://schemas.microsoft.com/office/drawing/2014/main" id="{239EE71C-B48E-3CBF-634F-547C7141F7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08618" y="6050071"/>
                <a:ext cx="363251" cy="0"/>
              </a:xfrm>
              <a:prstGeom prst="line">
                <a:avLst/>
              </a:prstGeom>
              <a:ln w="12700">
                <a:prstDash val="sys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線コネクタ 25">
                <a:extLst>
                  <a:ext uri="{FF2B5EF4-FFF2-40B4-BE49-F238E27FC236}">
                    <a16:creationId xmlns:a16="http://schemas.microsoft.com/office/drawing/2014/main" id="{ECF673BC-AB9A-CD92-B7A6-D20FEE33A2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08618" y="4849660"/>
                <a:ext cx="363251" cy="0"/>
              </a:xfrm>
              <a:prstGeom prst="line">
                <a:avLst/>
              </a:prstGeom>
              <a:ln w="12700">
                <a:prstDash val="sys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線コネクタ 26">
                <a:extLst>
                  <a:ext uri="{FF2B5EF4-FFF2-40B4-BE49-F238E27FC236}">
                    <a16:creationId xmlns:a16="http://schemas.microsoft.com/office/drawing/2014/main" id="{E4912971-CCA2-7062-B172-5D72AD190B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08618" y="3361150"/>
                <a:ext cx="363251" cy="0"/>
              </a:xfrm>
              <a:prstGeom prst="line">
                <a:avLst/>
              </a:prstGeom>
              <a:ln w="12700">
                <a:prstDash val="sys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E5E3FFAA-9AD9-DD88-831D-692E8931C35A}"/>
                  </a:ext>
                </a:extLst>
              </p:cNvPr>
              <p:cNvSpPr txBox="1"/>
              <p:nvPr/>
            </p:nvSpPr>
            <p:spPr>
              <a:xfrm>
                <a:off x="962656" y="-166510"/>
                <a:ext cx="1471916" cy="1188856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1400" dirty="0" err="1">
                    <a:latin typeface="Meiryo" panose="020B0604030504040204" pitchFamily="34" charset="-128"/>
                    <a:ea typeface="Meiryo" panose="020B0604030504040204" pitchFamily="34" charset="-128"/>
                  </a:rPr>
                  <a:t>sdplane</a:t>
                </a:r>
                <a:endParaRPr kumimoji="1" lang="en-US" altLang="ja-JP" sz="1400" dirty="0">
                  <a:latin typeface="Meiryo" panose="020B0604030504040204" pitchFamily="34" charset="-128"/>
                  <a:ea typeface="Meiryo" panose="020B0604030504040204" pitchFamily="34" charset="-128"/>
                </a:endParaRPr>
              </a:p>
              <a:p>
                <a:pPr algn="ctr"/>
                <a:r>
                  <a:rPr lang="ja-JP" altLang="en-US" sz="1400">
                    <a:latin typeface="Meiryo" panose="020B0604030504040204" pitchFamily="34" charset="-128"/>
                    <a:ea typeface="Meiryo" panose="020B0604030504040204" pitchFamily="34" charset="-128"/>
                  </a:rPr>
                  <a:t>コア機能</a:t>
                </a:r>
                <a:endParaRPr lang="en-US" altLang="ja-JP" sz="1400" dirty="0">
                  <a:latin typeface="Meiryo" panose="020B0604030504040204" pitchFamily="34" charset="-128"/>
                  <a:ea typeface="Meiryo" panose="020B0604030504040204" pitchFamily="34" charset="-128"/>
                </a:endParaRPr>
              </a:p>
              <a:p>
                <a:pPr algn="ctr"/>
                <a:r>
                  <a:rPr lang="ja-JP" altLang="en-US" sz="1400">
                    <a:latin typeface="Meiryo" panose="020B0604030504040204" pitchFamily="34" charset="-128"/>
                    <a:ea typeface="Meiryo" panose="020B0604030504040204" pitchFamily="34" charset="-128"/>
                  </a:rPr>
                  <a:t>並列化</a:t>
                </a:r>
                <a:endParaRPr kumimoji="1" lang="ja-JP" altLang="en-US" sz="1400">
                  <a:latin typeface="Meiryo" panose="020B0604030504040204" pitchFamily="34" charset="-128"/>
                  <a:ea typeface="Meiryo" panose="020B0604030504040204" pitchFamily="34" charset="-128"/>
                </a:endParaRPr>
              </a:p>
            </p:txBody>
          </p:sp>
          <p:cxnSp>
            <p:nvCxnSpPr>
              <p:cNvPr id="29" name="直線矢印コネクタ 28">
                <a:extLst>
                  <a:ext uri="{FF2B5EF4-FFF2-40B4-BE49-F238E27FC236}">
                    <a16:creationId xmlns:a16="http://schemas.microsoft.com/office/drawing/2014/main" id="{317E37D0-3CC7-8CE1-0BDF-5AB2E068C1E7}"/>
                  </a:ext>
                </a:extLst>
              </p:cNvPr>
              <p:cNvCxnSpPr>
                <a:cxnSpLocks/>
                <a:stCxn id="28" idx="2"/>
                <a:endCxn id="31" idx="1"/>
              </p:cNvCxnSpPr>
              <p:nvPr/>
            </p:nvCxnSpPr>
            <p:spPr>
              <a:xfrm>
                <a:off x="1698614" y="1022346"/>
                <a:ext cx="1008387" cy="823751"/>
              </a:xfrm>
              <a:prstGeom prst="straightConnector1">
                <a:avLst/>
              </a:prstGeom>
              <a:ln w="12700"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64B18833-4F5E-9E5D-CD3B-AC6B627D9EED}"/>
                  </a:ext>
                </a:extLst>
              </p:cNvPr>
              <p:cNvSpPr txBox="1"/>
              <p:nvPr/>
            </p:nvSpPr>
            <p:spPr>
              <a:xfrm>
                <a:off x="3004140" y="-68446"/>
                <a:ext cx="2038040" cy="1188856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1400" dirty="0" err="1">
                    <a:latin typeface="Meiryo" panose="020B0604030504040204" pitchFamily="34" charset="-128"/>
                    <a:ea typeface="Meiryo" panose="020B0604030504040204" pitchFamily="34" charset="-128"/>
                  </a:rPr>
                  <a:t>sdplane</a:t>
                </a:r>
                <a:endParaRPr kumimoji="1" lang="en-US" altLang="ja-JP" sz="1400" dirty="0">
                  <a:latin typeface="Meiryo" panose="020B0604030504040204" pitchFamily="34" charset="-128"/>
                  <a:ea typeface="Meiryo" panose="020B0604030504040204" pitchFamily="34" charset="-128"/>
                </a:endParaRPr>
              </a:p>
              <a:p>
                <a:pPr algn="ctr"/>
                <a:r>
                  <a:rPr lang="ja-JP" altLang="en-US" sz="1400">
                    <a:latin typeface="Meiryo" panose="020B0604030504040204" pitchFamily="34" charset="-128"/>
                    <a:ea typeface="Meiryo" panose="020B0604030504040204" pitchFamily="34" charset="-128"/>
                  </a:rPr>
                  <a:t>転送スレッド</a:t>
                </a:r>
                <a:endParaRPr lang="en-US" altLang="ja-JP" sz="1400" dirty="0">
                  <a:latin typeface="Meiryo" panose="020B0604030504040204" pitchFamily="34" charset="-128"/>
                  <a:ea typeface="Meiryo" panose="020B0604030504040204" pitchFamily="34" charset="-128"/>
                </a:endParaRPr>
              </a:p>
              <a:p>
                <a:pPr algn="ctr"/>
                <a:r>
                  <a:rPr lang="ja-JP" altLang="en-US" sz="1400">
                    <a:latin typeface="Meiryo" panose="020B0604030504040204" pitchFamily="34" charset="-128"/>
                    <a:ea typeface="Meiryo" panose="020B0604030504040204" pitchFamily="34" charset="-128"/>
                  </a:rPr>
                  <a:t>並列化</a:t>
                </a:r>
                <a:endParaRPr kumimoji="1" lang="ja-JP" altLang="en-US" sz="1400">
                  <a:latin typeface="Meiryo" panose="020B0604030504040204" pitchFamily="34" charset="-128"/>
                  <a:ea typeface="Meiryo" panose="020B0604030504040204" pitchFamily="34" charset="-128"/>
                </a:endParaRPr>
              </a:p>
            </p:txBody>
          </p:sp>
          <p:sp>
            <p:nvSpPr>
              <p:cNvPr id="31" name="左中かっこ 30">
                <a:extLst>
                  <a:ext uri="{FF2B5EF4-FFF2-40B4-BE49-F238E27FC236}">
                    <a16:creationId xmlns:a16="http://schemas.microsoft.com/office/drawing/2014/main" id="{353A6046-507E-1B6A-CC67-DFCC9DF3D21F}"/>
                  </a:ext>
                </a:extLst>
              </p:cNvPr>
              <p:cNvSpPr/>
              <p:nvPr/>
            </p:nvSpPr>
            <p:spPr>
              <a:xfrm rot="5400000">
                <a:off x="2556761" y="1426452"/>
                <a:ext cx="300478" cy="1139767"/>
              </a:xfrm>
              <a:prstGeom prst="leftBrace">
                <a:avLst/>
              </a:prstGeom>
              <a:ln w="127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400"/>
              </a:p>
            </p:txBody>
          </p:sp>
          <p:sp>
            <p:nvSpPr>
              <p:cNvPr id="32" name="左中かっこ 31">
                <a:extLst>
                  <a:ext uri="{FF2B5EF4-FFF2-40B4-BE49-F238E27FC236}">
                    <a16:creationId xmlns:a16="http://schemas.microsoft.com/office/drawing/2014/main" id="{DA497484-B9FA-463A-0275-D3ED76C88F8C}"/>
                  </a:ext>
                </a:extLst>
              </p:cNvPr>
              <p:cNvSpPr/>
              <p:nvPr/>
            </p:nvSpPr>
            <p:spPr>
              <a:xfrm rot="5400000">
                <a:off x="4100667" y="1426452"/>
                <a:ext cx="300478" cy="1139767"/>
              </a:xfrm>
              <a:prstGeom prst="leftBrace">
                <a:avLst/>
              </a:prstGeom>
              <a:ln w="127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400"/>
              </a:p>
            </p:txBody>
          </p:sp>
          <p:cxnSp>
            <p:nvCxnSpPr>
              <p:cNvPr id="33" name="直線矢印コネクタ 32">
                <a:extLst>
                  <a:ext uri="{FF2B5EF4-FFF2-40B4-BE49-F238E27FC236}">
                    <a16:creationId xmlns:a16="http://schemas.microsoft.com/office/drawing/2014/main" id="{F034FC1D-7329-95FD-4CE8-C4322A04A0B5}"/>
                  </a:ext>
                </a:extLst>
              </p:cNvPr>
              <p:cNvCxnSpPr>
                <a:cxnSpLocks/>
                <a:stCxn id="30" idx="2"/>
                <a:endCxn id="32" idx="1"/>
              </p:cNvCxnSpPr>
              <p:nvPr/>
            </p:nvCxnSpPr>
            <p:spPr>
              <a:xfrm>
                <a:off x="4023161" y="1120410"/>
                <a:ext cx="227746" cy="725688"/>
              </a:xfrm>
              <a:prstGeom prst="straightConnector1">
                <a:avLst/>
              </a:prstGeom>
              <a:ln w="12700"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左中かっこ 33">
                <a:extLst>
                  <a:ext uri="{FF2B5EF4-FFF2-40B4-BE49-F238E27FC236}">
                    <a16:creationId xmlns:a16="http://schemas.microsoft.com/office/drawing/2014/main" id="{0CA72C39-44CF-C77C-0CBD-30A7995525B3}"/>
                  </a:ext>
                </a:extLst>
              </p:cNvPr>
              <p:cNvSpPr/>
              <p:nvPr/>
            </p:nvSpPr>
            <p:spPr>
              <a:xfrm rot="5400000">
                <a:off x="5654888" y="1426452"/>
                <a:ext cx="300478" cy="1139767"/>
              </a:xfrm>
              <a:prstGeom prst="leftBrace">
                <a:avLst/>
              </a:prstGeom>
              <a:ln w="127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400"/>
              </a:p>
            </p:txBody>
          </p:sp>
          <p:sp>
            <p:nvSpPr>
              <p:cNvPr id="35" name="テキスト ボックス 34">
                <a:extLst>
                  <a:ext uri="{FF2B5EF4-FFF2-40B4-BE49-F238E27FC236}">
                    <a16:creationId xmlns:a16="http://schemas.microsoft.com/office/drawing/2014/main" id="{53BD3691-C363-8DE1-18EA-0907BCD11545}"/>
                  </a:ext>
                </a:extLst>
              </p:cNvPr>
              <p:cNvSpPr txBox="1"/>
              <p:nvPr/>
            </p:nvSpPr>
            <p:spPr>
              <a:xfrm>
                <a:off x="5412324" y="-83509"/>
                <a:ext cx="2816455" cy="849183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ja-JP" altLang="en-US" sz="1400">
                    <a:latin typeface="Meiryo" panose="020B0604030504040204" pitchFamily="34" charset="-128"/>
                    <a:ea typeface="Meiryo" panose="020B0604030504040204" pitchFamily="34" charset="-128"/>
                  </a:rPr>
                  <a:t>他の</a:t>
                </a:r>
                <a:r>
                  <a:rPr lang="en-US" altLang="ja-JP" sz="1400" dirty="0">
                    <a:latin typeface="Meiryo" panose="020B0604030504040204" pitchFamily="34" charset="-128"/>
                    <a:ea typeface="Meiryo" panose="020B0604030504040204" pitchFamily="34" charset="-128"/>
                  </a:rPr>
                  <a:t>DPDK</a:t>
                </a:r>
                <a:r>
                  <a:rPr lang="ja-JP" altLang="en-US" sz="1400">
                    <a:latin typeface="Meiryo" panose="020B0604030504040204" pitchFamily="34" charset="-128"/>
                    <a:ea typeface="Meiryo" panose="020B0604030504040204" pitchFamily="34" charset="-128"/>
                  </a:rPr>
                  <a:t>スレッド</a:t>
                </a:r>
                <a:endParaRPr kumimoji="1" lang="en-US" altLang="ja-JP" sz="1400" dirty="0">
                  <a:latin typeface="Meiryo" panose="020B0604030504040204" pitchFamily="34" charset="-128"/>
                  <a:ea typeface="Meiryo" panose="020B0604030504040204" pitchFamily="34" charset="-128"/>
                </a:endParaRPr>
              </a:p>
              <a:p>
                <a:pPr algn="ctr"/>
                <a:r>
                  <a:rPr lang="ja-JP" altLang="en-US" sz="1400">
                    <a:latin typeface="Meiryo" panose="020B0604030504040204" pitchFamily="34" charset="-128"/>
                    <a:ea typeface="Meiryo" panose="020B0604030504040204" pitchFamily="34" charset="-128"/>
                  </a:rPr>
                  <a:t>並列化</a:t>
                </a:r>
                <a:endParaRPr kumimoji="1" lang="ja-JP" altLang="en-US" sz="1400">
                  <a:latin typeface="Meiryo" panose="020B0604030504040204" pitchFamily="34" charset="-128"/>
                  <a:ea typeface="Meiryo" panose="020B0604030504040204" pitchFamily="34" charset="-128"/>
                </a:endParaRPr>
              </a:p>
            </p:txBody>
          </p:sp>
          <p:cxnSp>
            <p:nvCxnSpPr>
              <p:cNvPr id="36" name="直線矢印コネクタ 35">
                <a:extLst>
                  <a:ext uri="{FF2B5EF4-FFF2-40B4-BE49-F238E27FC236}">
                    <a16:creationId xmlns:a16="http://schemas.microsoft.com/office/drawing/2014/main" id="{95AF5BBE-942D-173B-B273-9659AF9FC75B}"/>
                  </a:ext>
                </a:extLst>
              </p:cNvPr>
              <p:cNvCxnSpPr>
                <a:cxnSpLocks/>
                <a:stCxn id="35" idx="2"/>
                <a:endCxn id="34" idx="1"/>
              </p:cNvCxnSpPr>
              <p:nvPr/>
            </p:nvCxnSpPr>
            <p:spPr>
              <a:xfrm flipH="1">
                <a:off x="5805128" y="765674"/>
                <a:ext cx="1015425" cy="1080424"/>
              </a:xfrm>
              <a:prstGeom prst="straightConnector1">
                <a:avLst/>
              </a:prstGeom>
              <a:ln w="12700"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線コネクタ 36">
                <a:extLst>
                  <a:ext uri="{FF2B5EF4-FFF2-40B4-BE49-F238E27FC236}">
                    <a16:creationId xmlns:a16="http://schemas.microsoft.com/office/drawing/2014/main" id="{EBA725DB-CACC-1C3D-BAEB-721D6341719D}"/>
                  </a:ext>
                </a:extLst>
              </p:cNvPr>
              <p:cNvCxnSpPr>
                <a:cxnSpLocks/>
                <a:stCxn id="52" idx="0"/>
                <a:endCxn id="55" idx="2"/>
              </p:cNvCxnSpPr>
              <p:nvPr/>
            </p:nvCxnSpPr>
            <p:spPr>
              <a:xfrm flipH="1" flipV="1">
                <a:off x="3871769" y="5034591"/>
                <a:ext cx="776512" cy="855513"/>
              </a:xfrm>
              <a:prstGeom prst="line">
                <a:avLst/>
              </a:prstGeom>
              <a:noFill/>
              <a:ln w="12700"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線矢印コネクタ 37">
                <a:extLst>
                  <a:ext uri="{FF2B5EF4-FFF2-40B4-BE49-F238E27FC236}">
                    <a16:creationId xmlns:a16="http://schemas.microsoft.com/office/drawing/2014/main" id="{79D20D8C-20F6-C53B-1B11-223955C42BCC}"/>
                  </a:ext>
                </a:extLst>
              </p:cNvPr>
              <p:cNvCxnSpPr>
                <a:cxnSpLocks/>
                <a:stCxn id="7" idx="1"/>
                <a:endCxn id="47" idx="3"/>
              </p:cNvCxnSpPr>
              <p:nvPr/>
            </p:nvCxnSpPr>
            <p:spPr>
              <a:xfrm flipH="1" flipV="1">
                <a:off x="6382931" y="3324417"/>
                <a:ext cx="2683170" cy="3344515"/>
              </a:xfrm>
              <a:prstGeom prst="straightConnector1">
                <a:avLst/>
              </a:prstGeom>
              <a:ln w="12700"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テキスト ボックス 38">
                <a:extLst>
                  <a:ext uri="{FF2B5EF4-FFF2-40B4-BE49-F238E27FC236}">
                    <a16:creationId xmlns:a16="http://schemas.microsoft.com/office/drawing/2014/main" id="{BD4CE912-02FD-537E-1409-64903BEF306A}"/>
                  </a:ext>
                </a:extLst>
              </p:cNvPr>
              <p:cNvSpPr txBox="1"/>
              <p:nvPr/>
            </p:nvSpPr>
            <p:spPr>
              <a:xfrm>
                <a:off x="5194460" y="6351502"/>
                <a:ext cx="2954446" cy="849183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400" dirty="0">
                    <a:latin typeface="Meiryo" panose="020B0604030504040204" pitchFamily="34" charset="-128"/>
                    <a:ea typeface="Meiryo" panose="020B0604030504040204" pitchFamily="34" charset="-128"/>
                  </a:rPr>
                  <a:t>RSS/</a:t>
                </a:r>
                <a:r>
                  <a:rPr lang="en-US" altLang="ja-JP" sz="1400" dirty="0" err="1">
                    <a:latin typeface="Meiryo" panose="020B0604030504040204" pitchFamily="34" charset="-128"/>
                    <a:ea typeface="Meiryo" panose="020B0604030504040204" pitchFamily="34" charset="-128"/>
                  </a:rPr>
                  <a:t>rte</a:t>
                </a:r>
                <a:r>
                  <a:rPr lang="en-US" altLang="ja-JP" sz="1400" dirty="0">
                    <a:latin typeface="Meiryo" panose="020B0604030504040204" pitchFamily="34" charset="-128"/>
                    <a:ea typeface="Meiryo" panose="020B0604030504040204" pitchFamily="34" charset="-128"/>
                  </a:rPr>
                  <a:t>-flow</a:t>
                </a:r>
                <a:r>
                  <a:rPr lang="ja-JP" altLang="en-US" sz="1400">
                    <a:latin typeface="Meiryo" panose="020B0604030504040204" pitchFamily="34" charset="-128"/>
                    <a:ea typeface="Meiryo" panose="020B0604030504040204" pitchFamily="34" charset="-128"/>
                  </a:rPr>
                  <a:t>による</a:t>
                </a:r>
                <a:endParaRPr lang="en-US" altLang="ja-JP" sz="1400" dirty="0">
                  <a:latin typeface="Meiryo" panose="020B0604030504040204" pitchFamily="34" charset="-128"/>
                  <a:ea typeface="Meiryo" panose="020B0604030504040204" pitchFamily="34" charset="-128"/>
                </a:endParaRPr>
              </a:p>
              <a:p>
                <a:r>
                  <a:rPr kumimoji="1" lang="ja-JP" altLang="en-US" sz="1400">
                    <a:latin typeface="Meiryo" panose="020B0604030504040204" pitchFamily="34" charset="-128"/>
                    <a:ea typeface="Meiryo" panose="020B0604030504040204" pitchFamily="34" charset="-128"/>
                  </a:rPr>
                  <a:t>トラフィック分割</a:t>
                </a:r>
              </a:p>
            </p:txBody>
          </p:sp>
          <p:cxnSp>
            <p:nvCxnSpPr>
              <p:cNvPr id="40" name="直線矢印コネクタ 39">
                <a:extLst>
                  <a:ext uri="{FF2B5EF4-FFF2-40B4-BE49-F238E27FC236}">
                    <a16:creationId xmlns:a16="http://schemas.microsoft.com/office/drawing/2014/main" id="{5451126C-CDD8-DBCD-49D5-3F12BCCB71FB}"/>
                  </a:ext>
                </a:extLst>
              </p:cNvPr>
              <p:cNvCxnSpPr>
                <a:cxnSpLocks/>
                <a:stCxn id="39" idx="1"/>
                <a:endCxn id="41" idx="6"/>
              </p:cNvCxnSpPr>
              <p:nvPr/>
            </p:nvCxnSpPr>
            <p:spPr>
              <a:xfrm flipH="1" flipV="1">
                <a:off x="5011166" y="5775072"/>
                <a:ext cx="183293" cy="1001023"/>
              </a:xfrm>
              <a:prstGeom prst="straightConnector1">
                <a:avLst/>
              </a:prstGeom>
              <a:ln w="12700"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円/楕円 40">
                <a:extLst>
                  <a:ext uri="{FF2B5EF4-FFF2-40B4-BE49-F238E27FC236}">
                    <a16:creationId xmlns:a16="http://schemas.microsoft.com/office/drawing/2014/main" id="{E5D1FFE5-74E4-C33D-B0D5-80AF8BF1FC90}"/>
                  </a:ext>
                </a:extLst>
              </p:cNvPr>
              <p:cNvSpPr/>
              <p:nvPr/>
            </p:nvSpPr>
            <p:spPr>
              <a:xfrm>
                <a:off x="4260025" y="5660039"/>
                <a:ext cx="751141" cy="230065"/>
              </a:xfrm>
              <a:prstGeom prst="ellipse">
                <a:avLst/>
              </a:prstGeom>
              <a:noFill/>
              <a:ln w="127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400"/>
              </a:p>
            </p:txBody>
          </p:sp>
        </p:grp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D0229CA-DB54-8DE9-77FC-227458439E60}"/>
                </a:ext>
              </a:extLst>
            </p:cNvPr>
            <p:cNvSpPr txBox="1"/>
            <p:nvPr/>
          </p:nvSpPr>
          <p:spPr>
            <a:xfrm>
              <a:off x="5999965" y="1559111"/>
              <a:ext cx="5534539" cy="332567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ja-JP" dirty="0">
                  <a:solidFill>
                    <a:srgbClr val="FF0000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DPDK </a:t>
              </a:r>
              <a:r>
                <a:rPr lang="en-US" altLang="ja-JP" dirty="0" err="1">
                  <a:solidFill>
                    <a:srgbClr val="FF0000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pthread</a:t>
              </a:r>
              <a:r>
                <a:rPr lang="en-US" altLang="ja-JP" dirty="0">
                  <a:solidFill>
                    <a:srgbClr val="FF0000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 </a:t>
              </a:r>
              <a:r>
                <a:rPr lang="ja-JP" altLang="en-US">
                  <a:solidFill>
                    <a:srgbClr val="FF0000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スレッドをカスタム開発してカスタマイズ可能。</a:t>
              </a:r>
              <a:endParaRPr lang="en-US" altLang="ja-JP" dirty="0">
                <a:solidFill>
                  <a:srgbClr val="FF0000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ja-JP" dirty="0">
                <a:latin typeface="Meiryo" panose="020B0604030504040204" pitchFamily="34" charset="-128"/>
                <a:ea typeface="Meiryo" panose="020B0604030504040204" pitchFamily="34" charset="-128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ja-JP" altLang="en-US">
                  <a:latin typeface="Meiryo" panose="020B0604030504040204" pitchFamily="34" charset="-128"/>
                  <a:ea typeface="Meiryo" panose="020B0604030504040204" pitchFamily="34" charset="-128"/>
                </a:rPr>
                <a:t>高速・広帯域ネットワーク</a:t>
              </a:r>
              <a:r>
                <a:rPr lang="en-US" altLang="ja-JP" dirty="0">
                  <a:latin typeface="Meiryo" panose="020B0604030504040204" pitchFamily="34" charset="-128"/>
                  <a:ea typeface="Meiryo" panose="020B0604030504040204" pitchFamily="34" charset="-128"/>
                </a:rPr>
                <a:t>(100G)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ja-JP" altLang="en-US">
                  <a:latin typeface="Meiryo" panose="020B0604030504040204" pitchFamily="34" charset="-128"/>
                  <a:ea typeface="Meiryo" panose="020B0604030504040204" pitchFamily="34" charset="-128"/>
                </a:rPr>
                <a:t>ソフトウェアのスイッチ・ルータ</a:t>
              </a:r>
              <a:endParaRPr lang="en-US" altLang="ja-JP" dirty="0">
                <a:latin typeface="Meiryo" panose="020B0604030504040204" pitchFamily="34" charset="-128"/>
                <a:ea typeface="Meiryo" panose="020B0604030504040204" pitchFamily="34" charset="-128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ja-JP" altLang="en-US">
                  <a:latin typeface="Meiryo" panose="020B0604030504040204" pitchFamily="34" charset="-128"/>
                  <a:ea typeface="Meiryo" panose="020B0604030504040204" pitchFamily="34" charset="-128"/>
                </a:rPr>
                <a:t>柔軟な</a:t>
              </a:r>
              <a:r>
                <a:rPr lang="en-US" altLang="ja-JP" dirty="0">
                  <a:latin typeface="Meiryo" panose="020B0604030504040204" pitchFamily="34" charset="-128"/>
                  <a:ea typeface="Meiryo" panose="020B0604030504040204" pitchFamily="34" charset="-128"/>
                </a:rPr>
                <a:t>CPU</a:t>
              </a:r>
              <a:r>
                <a:rPr lang="ja-JP" altLang="en-US">
                  <a:latin typeface="Meiryo" panose="020B0604030504040204" pitchFamily="34" charset="-128"/>
                  <a:ea typeface="Meiryo" panose="020B0604030504040204" pitchFamily="34" charset="-128"/>
                </a:rPr>
                <a:t>コア並列化</a:t>
              </a:r>
              <a:endParaRPr lang="en-US" altLang="ja-JP" dirty="0">
                <a:latin typeface="Meiryo" panose="020B0604030504040204" pitchFamily="34" charset="-128"/>
                <a:ea typeface="Meiryo" panose="020B0604030504040204" pitchFamily="34" charset="-128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ja-JP" altLang="en-US">
                  <a:latin typeface="Meiryo" panose="020B0604030504040204" pitchFamily="34" charset="-128"/>
                  <a:ea typeface="Meiryo" panose="020B0604030504040204" pitchFamily="34" charset="-128"/>
                </a:rPr>
                <a:t>ロックレス共有</a:t>
              </a:r>
              <a:r>
                <a:rPr lang="en-US" altLang="ja-JP" dirty="0">
                  <a:latin typeface="Meiryo" panose="020B0604030504040204" pitchFamily="34" charset="-128"/>
                  <a:ea typeface="Meiryo" panose="020B0604030504040204" pitchFamily="34" charset="-128"/>
                </a:rPr>
                <a:t>(</a:t>
              </a:r>
              <a:r>
                <a:rPr lang="en-US" altLang="ja-JP" dirty="0" err="1">
                  <a:latin typeface="Meiryo" panose="020B0604030504040204" pitchFamily="34" charset="-128"/>
                  <a:ea typeface="Meiryo" panose="020B0604030504040204" pitchFamily="34" charset="-128"/>
                </a:rPr>
                <a:t>rcu</a:t>
              </a:r>
              <a:r>
                <a:rPr lang="en-US" altLang="ja-JP" dirty="0">
                  <a:latin typeface="Meiryo" panose="020B0604030504040204" pitchFamily="34" charset="-128"/>
                  <a:ea typeface="Meiryo" panose="020B0604030504040204" pitchFamily="34" charset="-128"/>
                </a:rPr>
                <a:t>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ja-JP" altLang="en-US">
                  <a:latin typeface="Meiryo" panose="020B0604030504040204" pitchFamily="34" charset="-128"/>
                  <a:ea typeface="Meiryo" panose="020B0604030504040204" pitchFamily="34" charset="-128"/>
                </a:rPr>
                <a:t>柔軟なトラフィック分割</a:t>
              </a:r>
              <a:endParaRPr lang="en-US" altLang="ja-JP" dirty="0">
                <a:latin typeface="Meiryo" panose="020B0604030504040204" pitchFamily="34" charset="-128"/>
                <a:ea typeface="Meiryo" panose="020B0604030504040204" pitchFamily="34" charset="-128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ja-JP" dirty="0">
                  <a:latin typeface="Meiryo" panose="020B0604030504040204" pitchFamily="34" charset="-128"/>
                  <a:ea typeface="Meiryo" panose="020B0604030504040204" pitchFamily="34" charset="-128"/>
                </a:rPr>
                <a:t>Linux/OSS</a:t>
              </a:r>
              <a:r>
                <a:rPr lang="ja-JP" altLang="en-US">
                  <a:latin typeface="Meiryo" panose="020B0604030504040204" pitchFamily="34" charset="-128"/>
                  <a:ea typeface="Meiryo" panose="020B0604030504040204" pitchFamily="34" charset="-128"/>
                </a:rPr>
                <a:t>連結</a:t>
              </a:r>
              <a:r>
                <a:rPr lang="en-US" altLang="ja-JP" dirty="0">
                  <a:latin typeface="Meiryo" panose="020B0604030504040204" pitchFamily="34" charset="-128"/>
                  <a:ea typeface="Meiryo" panose="020B0604030504040204" pitchFamily="34" charset="-128"/>
                </a:rPr>
                <a:t>(</a:t>
              </a:r>
              <a:r>
                <a:rPr lang="en-US" altLang="ja-JP" dirty="0" err="1">
                  <a:latin typeface="Meiryo" panose="020B0604030504040204" pitchFamily="34" charset="-128"/>
                  <a:ea typeface="Meiryo" panose="020B0604030504040204" pitchFamily="34" charset="-128"/>
                </a:rPr>
                <a:t>netlink</a:t>
              </a:r>
              <a:r>
                <a:rPr lang="en-US" altLang="ja-JP" dirty="0">
                  <a:latin typeface="Meiryo" panose="020B0604030504040204" pitchFamily="34" charset="-128"/>
                  <a:ea typeface="Meiryo" panose="020B0604030504040204" pitchFamily="34" charset="-128"/>
                </a:rPr>
                <a:t>/tap)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ja-JP" dirty="0">
                  <a:latin typeface="Meiryo" panose="020B0604030504040204" pitchFamily="34" charset="-128"/>
                  <a:ea typeface="Meiryo" panose="020B0604030504040204" pitchFamily="34" charset="-128"/>
                </a:rPr>
                <a:t>CLI</a:t>
              </a:r>
              <a:r>
                <a:rPr lang="ja-JP" altLang="en-US">
                  <a:latin typeface="Meiryo" panose="020B0604030504040204" pitchFamily="34" charset="-128"/>
                  <a:ea typeface="Meiryo" panose="020B0604030504040204" pitchFamily="34" charset="-128"/>
                </a:rPr>
                <a:t>シェル制御</a:t>
              </a:r>
              <a:endParaRPr lang="en-US" altLang="ja-JP" dirty="0">
                <a:latin typeface="Meiryo" panose="020B0604030504040204" pitchFamily="34" charset="-128"/>
                <a:ea typeface="Meiryo" panose="020B0604030504040204" pitchFamily="34" charset="-128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ja-JP" altLang="en-US">
                  <a:latin typeface="Meiryo" panose="020B0604030504040204" pitchFamily="34" charset="-128"/>
                  <a:ea typeface="Meiryo" panose="020B0604030504040204" pitchFamily="34" charset="-128"/>
                </a:rPr>
                <a:t>カスタムアプリ開発プラットフォーム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FDA6D45-8BE2-9732-F5C0-4A57258FC081}"/>
                </a:ext>
              </a:extLst>
            </p:cNvPr>
            <p:cNvSpPr txBox="1"/>
            <p:nvPr/>
          </p:nvSpPr>
          <p:spPr>
            <a:xfrm>
              <a:off x="756690" y="472305"/>
              <a:ext cx="10216109" cy="749907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 err="1">
                  <a:latin typeface="Meiryo" panose="020B0604030504040204" pitchFamily="34" charset="-128"/>
                  <a:ea typeface="Meiryo" panose="020B0604030504040204" pitchFamily="34" charset="-128"/>
                </a:rPr>
                <a:t>sdplane</a:t>
              </a:r>
              <a:r>
                <a:rPr kumimoji="1" lang="ja-JP" altLang="en-US" sz="4000">
                  <a:latin typeface="Meiryo" panose="020B0604030504040204" pitchFamily="34" charset="-128"/>
                  <a:ea typeface="Meiryo" panose="020B0604030504040204" pitchFamily="34" charset="-128"/>
                </a:rPr>
                <a:t>開発プラットフォーム</a:t>
              </a:r>
            </a:p>
          </p:txBody>
        </p:sp>
      </p:grpSp>
      <p:sp>
        <p:nvSpPr>
          <p:cNvPr id="71" name="スライド番号プレースホルダー 70">
            <a:extLst>
              <a:ext uri="{FF2B5EF4-FFF2-40B4-BE49-F238E27FC236}">
                <a16:creationId xmlns:a16="http://schemas.microsoft.com/office/drawing/2014/main" id="{19B4ECE7-9840-BD09-D413-9104CF6B2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1F03-9459-BF47-85FC-929A1BD0B055}" type="slidenum">
              <a:rPr kumimoji="1" lang="ja-JP" altLang="en-US" smtClean="0"/>
              <a:pPr/>
              <a:t>9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5817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704</Words>
  <Application>Microsoft Macintosh PowerPoint</Application>
  <PresentationFormat>ワイド画面</PresentationFormat>
  <Paragraphs>201</Paragraphs>
  <Slides>15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</vt:i4>
      </vt:variant>
    </vt:vector>
  </HeadingPairs>
  <TitlesOfParts>
    <vt:vector size="23" baseType="lpstr">
      <vt:lpstr>ＭＳ Ｐゴシック</vt:lpstr>
      <vt:lpstr>Noto Sans JP Black</vt:lpstr>
      <vt:lpstr>Meiryo</vt:lpstr>
      <vt:lpstr>Meiryo</vt:lpstr>
      <vt:lpstr>游ゴシック</vt:lpstr>
      <vt:lpstr>游ゴシック Light</vt:lpstr>
      <vt:lpstr>Arial</vt:lpstr>
      <vt:lpstr>Office テーマ</vt:lpstr>
      <vt:lpstr>sdplane: SRv6をサポートする DPDKソフトウェアルータの 参照実装</vt:lpstr>
      <vt:lpstr>概要</vt:lpstr>
      <vt:lpstr>PowerPoint プレゼンテーション</vt:lpstr>
      <vt:lpstr>PowerPoint プレゼンテーション</vt:lpstr>
      <vt:lpstr>PowerPoint プレゼンテーション</vt:lpstr>
      <vt:lpstr>カーネルバイパス技術（DPDK)とsdplane</vt:lpstr>
      <vt:lpstr>図１ DPDK-dock開発環境</vt:lpstr>
      <vt:lpstr>PowerPoint プレゼンテーション</vt:lpstr>
      <vt:lpstr>PowerPoint プレゼンテーション</vt:lpstr>
      <vt:lpstr>経路表のデータ構造・並行制御の比較</vt:lpstr>
      <vt:lpstr>10G/100G single-core single-flow</vt:lpstr>
      <vt:lpstr>10G multi-core multi-flow (64/128B)</vt:lpstr>
      <vt:lpstr>応用と今後</vt:lpstr>
      <vt:lpstr>謝辞</vt:lpstr>
      <vt:lpstr>デモ・ソース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泰弘 小原</dc:creator>
  <cp:lastModifiedBy>泰弘 小原</cp:lastModifiedBy>
  <cp:revision>36</cp:revision>
  <dcterms:created xsi:type="dcterms:W3CDTF">2026-09-01T10:55:35Z</dcterms:created>
  <dcterms:modified xsi:type="dcterms:W3CDTF">2026-09-03T08:28:11Z</dcterms:modified>
</cp:coreProperties>
</file>